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8"/>
  </p:notesMasterIdLst>
  <p:sldIdLst>
    <p:sldId id="256" r:id="rId2"/>
    <p:sldId id="298" r:id="rId3"/>
    <p:sldId id="334" r:id="rId4"/>
    <p:sldId id="270" r:id="rId5"/>
    <p:sldId id="303" r:id="rId6"/>
    <p:sldId id="352" r:id="rId7"/>
    <p:sldId id="268" r:id="rId8"/>
    <p:sldId id="345" r:id="rId9"/>
    <p:sldId id="346" r:id="rId10"/>
    <p:sldId id="348" r:id="rId11"/>
    <p:sldId id="271" r:id="rId12"/>
    <p:sldId id="266" r:id="rId13"/>
    <p:sldId id="272" r:id="rId14"/>
    <p:sldId id="337" r:id="rId15"/>
    <p:sldId id="263" r:id="rId16"/>
    <p:sldId id="353" r:id="rId17"/>
    <p:sldId id="344" r:id="rId18"/>
    <p:sldId id="265" r:id="rId19"/>
    <p:sldId id="341" r:id="rId20"/>
    <p:sldId id="282" r:id="rId21"/>
    <p:sldId id="280" r:id="rId22"/>
    <p:sldId id="360" r:id="rId23"/>
    <p:sldId id="288" r:id="rId24"/>
    <p:sldId id="278" r:id="rId25"/>
    <p:sldId id="361" r:id="rId26"/>
    <p:sldId id="339" r:id="rId27"/>
    <p:sldId id="359" r:id="rId28"/>
    <p:sldId id="289" r:id="rId29"/>
    <p:sldId id="285" r:id="rId30"/>
    <p:sldId id="290" r:id="rId31"/>
    <p:sldId id="294" r:id="rId32"/>
    <p:sldId id="293" r:id="rId33"/>
    <p:sldId id="304" r:id="rId34"/>
    <p:sldId id="305" r:id="rId35"/>
    <p:sldId id="291" r:id="rId36"/>
    <p:sldId id="295" r:id="rId37"/>
    <p:sldId id="296" r:id="rId38"/>
    <p:sldId id="358" r:id="rId39"/>
    <p:sldId id="306" r:id="rId40"/>
    <p:sldId id="335" r:id="rId41"/>
    <p:sldId id="330" r:id="rId42"/>
    <p:sldId id="332" r:id="rId43"/>
    <p:sldId id="331" r:id="rId44"/>
    <p:sldId id="355" r:id="rId45"/>
    <p:sldId id="307" r:id="rId46"/>
    <p:sldId id="342" r:id="rId47"/>
    <p:sldId id="356" r:id="rId48"/>
    <p:sldId id="312" r:id="rId49"/>
    <p:sldId id="309" r:id="rId50"/>
    <p:sldId id="311" r:id="rId51"/>
    <p:sldId id="310" r:id="rId52"/>
    <p:sldId id="301" r:id="rId53"/>
    <p:sldId id="313" r:id="rId54"/>
    <p:sldId id="314" r:id="rId55"/>
    <p:sldId id="357" r:id="rId56"/>
    <p:sldId id="315" r:id="rId57"/>
    <p:sldId id="316" r:id="rId58"/>
    <p:sldId id="321" r:id="rId59"/>
    <p:sldId id="318" r:id="rId60"/>
    <p:sldId id="317" r:id="rId61"/>
    <p:sldId id="319" r:id="rId62"/>
    <p:sldId id="320" r:id="rId63"/>
    <p:sldId id="324" r:id="rId64"/>
    <p:sldId id="323" r:id="rId65"/>
    <p:sldId id="325" r:id="rId66"/>
    <p:sldId id="329" r:id="rId67"/>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73"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79" autoAdjust="0"/>
    <p:restoredTop sz="53680" autoAdjust="0"/>
  </p:normalViewPr>
  <p:slideViewPr>
    <p:cSldViewPr snapToGrid="0" showGuides="1">
      <p:cViewPr varScale="1">
        <p:scale>
          <a:sx n="40" d="100"/>
          <a:sy n="40" d="100"/>
        </p:scale>
        <p:origin x="1908" y="42"/>
      </p:cViewPr>
      <p:guideLst>
        <p:guide orient="horz" pos="2273"/>
        <p:guide pos="3840"/>
      </p:guideLst>
    </p:cSldViewPr>
  </p:slideViewPr>
  <p:notesTextViewPr>
    <p:cViewPr>
      <p:scale>
        <a:sx n="150" d="100"/>
        <a:sy n="150" d="100"/>
      </p:scale>
      <p:origin x="0" y="0"/>
    </p:cViewPr>
  </p:notesTextViewPr>
  <p:notesViewPr>
    <p:cSldViewPr snapToGrid="0" showGuides="1">
      <p:cViewPr varScale="1">
        <p:scale>
          <a:sx n="57" d="100"/>
          <a:sy n="57" d="100"/>
        </p:scale>
        <p:origin x="1980" y="72"/>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2C86410-B1A9-455A-BFCF-E809EEC14BB4}" type="doc">
      <dgm:prSet loTypeId="urn:microsoft.com/office/officeart/2008/layout/RadialCluster" loCatId="cycle" qsTypeId="urn:microsoft.com/office/officeart/2005/8/quickstyle/simple1" qsCatId="simple" csTypeId="urn:microsoft.com/office/officeart/2005/8/colors/accent1_2" csCatId="accent1" phldr="1"/>
      <dgm:spPr/>
      <dgm:t>
        <a:bodyPr/>
        <a:lstStyle/>
        <a:p>
          <a:endParaRPr lang="es-ES"/>
        </a:p>
      </dgm:t>
    </dgm:pt>
    <dgm:pt modelId="{84224554-B1F1-4BAE-81DE-3D0270F5D70A}">
      <dgm:prSet phldrT="[Text]"/>
      <dgm:spPr/>
      <dgm:t>
        <a:bodyPr/>
        <a:lstStyle/>
        <a:p>
          <a:r>
            <a:rPr lang="es-ES" smtClean="0"/>
            <a:t>Provinca deponejo</a:t>
          </a:r>
          <a:endParaRPr lang="es-ES"/>
        </a:p>
      </dgm:t>
    </dgm:pt>
    <dgm:pt modelId="{70EC0E4C-529A-4AD4-8606-50CC14DF600A}" type="parTrans" cxnId="{EC308755-F9D8-4E94-8811-F6D14E0E2F87}">
      <dgm:prSet/>
      <dgm:spPr/>
      <dgm:t>
        <a:bodyPr/>
        <a:lstStyle/>
        <a:p>
          <a:endParaRPr lang="es-ES"/>
        </a:p>
      </dgm:t>
    </dgm:pt>
    <dgm:pt modelId="{737080EB-9958-448F-A2BF-5C1D5DAF5063}" type="sibTrans" cxnId="{EC308755-F9D8-4E94-8811-F6D14E0E2F87}">
      <dgm:prSet/>
      <dgm:spPr/>
      <dgm:t>
        <a:bodyPr/>
        <a:lstStyle/>
        <a:p>
          <a:endParaRPr lang="es-ES"/>
        </a:p>
      </dgm:t>
    </dgm:pt>
    <dgm:pt modelId="{CE5169F6-08CE-4C81-994A-669D5815D1D3}">
      <dgm:prSet phldrT="[Text]"/>
      <dgm:spPr/>
      <dgm:t>
        <a:bodyPr/>
        <a:lstStyle/>
        <a:p>
          <a:r>
            <a:rPr lang="es-ES" smtClean="0"/>
            <a:t>Eldonisto</a:t>
          </a:r>
          <a:endParaRPr lang="es-ES"/>
        </a:p>
      </dgm:t>
    </dgm:pt>
    <dgm:pt modelId="{E2EFF4DA-FBFA-4FB6-9D2A-441456A527E6}" type="parTrans" cxnId="{3255AD19-0F48-466A-91BC-FF7E8DBD0D38}">
      <dgm:prSet/>
      <dgm:spPr/>
      <dgm:t>
        <a:bodyPr/>
        <a:lstStyle/>
        <a:p>
          <a:endParaRPr lang="es-ES"/>
        </a:p>
      </dgm:t>
    </dgm:pt>
    <dgm:pt modelId="{367E734B-9A0C-4188-A3DC-3AEE3AEC526B}" type="sibTrans" cxnId="{3255AD19-0F48-466A-91BC-FF7E8DBD0D38}">
      <dgm:prSet/>
      <dgm:spPr/>
      <dgm:t>
        <a:bodyPr/>
        <a:lstStyle/>
        <a:p>
          <a:endParaRPr lang="es-ES"/>
        </a:p>
      </dgm:t>
    </dgm:pt>
    <dgm:pt modelId="{7DC8CABC-5DF8-46B2-BCEF-E35ABDFC0096}">
      <dgm:prSet phldrT="[Text]"/>
      <dgm:spPr/>
      <dgm:t>
        <a:bodyPr/>
        <a:lstStyle/>
        <a:p>
          <a:r>
            <a:rPr lang="es-ES" smtClean="0"/>
            <a:t>Ĉefa biblioteko de la Aŭtonoma Komunumo</a:t>
          </a:r>
          <a:endParaRPr lang="es-ES"/>
        </a:p>
      </dgm:t>
    </dgm:pt>
    <dgm:pt modelId="{7EC6031C-8A58-484F-94B6-3EC4A2656C37}" type="parTrans" cxnId="{FE329093-4E59-419A-934B-6DC55D32BCF2}">
      <dgm:prSet/>
      <dgm:spPr/>
      <dgm:t>
        <a:bodyPr/>
        <a:lstStyle/>
        <a:p>
          <a:endParaRPr lang="es-ES"/>
        </a:p>
      </dgm:t>
    </dgm:pt>
    <dgm:pt modelId="{3E7FC6AB-6792-48BC-8BCC-FD1313CD9004}" type="sibTrans" cxnId="{FE329093-4E59-419A-934B-6DC55D32BCF2}">
      <dgm:prSet/>
      <dgm:spPr/>
      <dgm:t>
        <a:bodyPr/>
        <a:lstStyle/>
        <a:p>
          <a:endParaRPr lang="es-ES"/>
        </a:p>
      </dgm:t>
    </dgm:pt>
    <dgm:pt modelId="{D675AF99-7DC4-490E-BE9C-E603494E89B1}">
      <dgm:prSet phldrT="[Text]"/>
      <dgm:spPr/>
      <dgm:t>
        <a:bodyPr/>
        <a:lstStyle/>
        <a:p>
          <a:r>
            <a:rPr lang="es-ES" smtClean="0"/>
            <a:t>Nacia Biblioteko de Hispanio</a:t>
          </a:r>
          <a:endParaRPr lang="es-ES"/>
        </a:p>
      </dgm:t>
    </dgm:pt>
    <dgm:pt modelId="{814F5DC2-32BA-4E70-BDE5-23255AF8340C}" type="parTrans" cxnId="{53584233-56B7-4C35-90EE-49FF8B9B9387}">
      <dgm:prSet/>
      <dgm:spPr/>
      <dgm:t>
        <a:bodyPr/>
        <a:lstStyle/>
        <a:p>
          <a:endParaRPr lang="es-ES"/>
        </a:p>
      </dgm:t>
    </dgm:pt>
    <dgm:pt modelId="{D300B525-C4E2-49B2-BD44-5EBE2DBB9536}" type="sibTrans" cxnId="{53584233-56B7-4C35-90EE-49FF8B9B9387}">
      <dgm:prSet/>
      <dgm:spPr/>
      <dgm:t>
        <a:bodyPr/>
        <a:lstStyle/>
        <a:p>
          <a:endParaRPr lang="es-ES"/>
        </a:p>
      </dgm:t>
    </dgm:pt>
    <dgm:pt modelId="{923219B3-FAEF-4C68-9684-6ACB1CDC02E7}" type="pres">
      <dgm:prSet presAssocID="{22C86410-B1A9-455A-BFCF-E809EEC14BB4}" presName="Name0" presStyleCnt="0">
        <dgm:presLayoutVars>
          <dgm:chMax val="1"/>
          <dgm:chPref val="1"/>
          <dgm:dir/>
          <dgm:animOne val="branch"/>
          <dgm:animLvl val="lvl"/>
        </dgm:presLayoutVars>
      </dgm:prSet>
      <dgm:spPr/>
      <dgm:t>
        <a:bodyPr/>
        <a:lstStyle/>
        <a:p>
          <a:endParaRPr lang="es-ES"/>
        </a:p>
      </dgm:t>
    </dgm:pt>
    <dgm:pt modelId="{7ECA46A3-0E87-4B29-8BD3-1DA8D440AA4F}" type="pres">
      <dgm:prSet presAssocID="{84224554-B1F1-4BAE-81DE-3D0270F5D70A}" presName="singleCycle" presStyleCnt="0"/>
      <dgm:spPr/>
    </dgm:pt>
    <dgm:pt modelId="{84C59A34-1615-477E-A5EB-BE37FCE96B53}" type="pres">
      <dgm:prSet presAssocID="{84224554-B1F1-4BAE-81DE-3D0270F5D70A}" presName="singleCenter" presStyleLbl="node1" presStyleIdx="0" presStyleCnt="4">
        <dgm:presLayoutVars>
          <dgm:chMax val="7"/>
          <dgm:chPref val="7"/>
        </dgm:presLayoutVars>
      </dgm:prSet>
      <dgm:spPr/>
      <dgm:t>
        <a:bodyPr/>
        <a:lstStyle/>
        <a:p>
          <a:endParaRPr lang="es-ES"/>
        </a:p>
      </dgm:t>
    </dgm:pt>
    <dgm:pt modelId="{7BA6A0DF-B080-4394-817E-6EF45D3665F0}" type="pres">
      <dgm:prSet presAssocID="{E2EFF4DA-FBFA-4FB6-9D2A-441456A527E6}" presName="Name56" presStyleLbl="parChTrans1D2" presStyleIdx="0" presStyleCnt="3"/>
      <dgm:spPr/>
      <dgm:t>
        <a:bodyPr/>
        <a:lstStyle/>
        <a:p>
          <a:endParaRPr lang="es-ES"/>
        </a:p>
      </dgm:t>
    </dgm:pt>
    <dgm:pt modelId="{8B9C63B7-4D3A-4EB3-AD1F-73FF23D8139C}" type="pres">
      <dgm:prSet presAssocID="{CE5169F6-08CE-4C81-994A-669D5815D1D3}" presName="text0" presStyleLbl="node1" presStyleIdx="1" presStyleCnt="4">
        <dgm:presLayoutVars>
          <dgm:bulletEnabled val="1"/>
        </dgm:presLayoutVars>
      </dgm:prSet>
      <dgm:spPr/>
      <dgm:t>
        <a:bodyPr/>
        <a:lstStyle/>
        <a:p>
          <a:endParaRPr lang="es-ES"/>
        </a:p>
      </dgm:t>
    </dgm:pt>
    <dgm:pt modelId="{F88DFAF3-4B45-4998-BEC0-275203F5B7CB}" type="pres">
      <dgm:prSet presAssocID="{7EC6031C-8A58-484F-94B6-3EC4A2656C37}" presName="Name56" presStyleLbl="parChTrans1D2" presStyleIdx="1" presStyleCnt="3"/>
      <dgm:spPr/>
      <dgm:t>
        <a:bodyPr/>
        <a:lstStyle/>
        <a:p>
          <a:endParaRPr lang="es-ES"/>
        </a:p>
      </dgm:t>
    </dgm:pt>
    <dgm:pt modelId="{8493FB1F-AE91-4346-8B58-E139FDADD2F0}" type="pres">
      <dgm:prSet presAssocID="{7DC8CABC-5DF8-46B2-BCEF-E35ABDFC0096}" presName="text0" presStyleLbl="node1" presStyleIdx="2" presStyleCnt="4">
        <dgm:presLayoutVars>
          <dgm:bulletEnabled val="1"/>
        </dgm:presLayoutVars>
      </dgm:prSet>
      <dgm:spPr/>
      <dgm:t>
        <a:bodyPr/>
        <a:lstStyle/>
        <a:p>
          <a:endParaRPr lang="es-ES"/>
        </a:p>
      </dgm:t>
    </dgm:pt>
    <dgm:pt modelId="{467459CE-3E07-4EA6-BE6E-9DDFE1625BA9}" type="pres">
      <dgm:prSet presAssocID="{814F5DC2-32BA-4E70-BDE5-23255AF8340C}" presName="Name56" presStyleLbl="parChTrans1D2" presStyleIdx="2" presStyleCnt="3"/>
      <dgm:spPr/>
      <dgm:t>
        <a:bodyPr/>
        <a:lstStyle/>
        <a:p>
          <a:endParaRPr lang="es-ES"/>
        </a:p>
      </dgm:t>
    </dgm:pt>
    <dgm:pt modelId="{69B0A354-3095-4034-8C31-69F04180A1F7}" type="pres">
      <dgm:prSet presAssocID="{D675AF99-7DC4-490E-BE9C-E603494E89B1}" presName="text0" presStyleLbl="node1" presStyleIdx="3" presStyleCnt="4">
        <dgm:presLayoutVars>
          <dgm:bulletEnabled val="1"/>
        </dgm:presLayoutVars>
      </dgm:prSet>
      <dgm:spPr/>
      <dgm:t>
        <a:bodyPr/>
        <a:lstStyle/>
        <a:p>
          <a:endParaRPr lang="es-ES"/>
        </a:p>
      </dgm:t>
    </dgm:pt>
  </dgm:ptLst>
  <dgm:cxnLst>
    <dgm:cxn modelId="{784B0FDC-A1E4-4162-A869-C9E51099CD23}" type="presOf" srcId="{E2EFF4DA-FBFA-4FB6-9D2A-441456A527E6}" destId="{7BA6A0DF-B080-4394-817E-6EF45D3665F0}" srcOrd="0" destOrd="0" presId="urn:microsoft.com/office/officeart/2008/layout/RadialCluster"/>
    <dgm:cxn modelId="{66A35A2F-AB76-4B6D-AE29-5016CFD4569E}" type="presOf" srcId="{CE5169F6-08CE-4C81-994A-669D5815D1D3}" destId="{8B9C63B7-4D3A-4EB3-AD1F-73FF23D8139C}" srcOrd="0" destOrd="0" presId="urn:microsoft.com/office/officeart/2008/layout/RadialCluster"/>
    <dgm:cxn modelId="{FE329093-4E59-419A-934B-6DC55D32BCF2}" srcId="{84224554-B1F1-4BAE-81DE-3D0270F5D70A}" destId="{7DC8CABC-5DF8-46B2-BCEF-E35ABDFC0096}" srcOrd="1" destOrd="0" parTransId="{7EC6031C-8A58-484F-94B6-3EC4A2656C37}" sibTransId="{3E7FC6AB-6792-48BC-8BCC-FD1313CD9004}"/>
    <dgm:cxn modelId="{3255AD19-0F48-466A-91BC-FF7E8DBD0D38}" srcId="{84224554-B1F1-4BAE-81DE-3D0270F5D70A}" destId="{CE5169F6-08CE-4C81-994A-669D5815D1D3}" srcOrd="0" destOrd="0" parTransId="{E2EFF4DA-FBFA-4FB6-9D2A-441456A527E6}" sibTransId="{367E734B-9A0C-4188-A3DC-3AEE3AEC526B}"/>
    <dgm:cxn modelId="{61E061FE-8151-4603-A923-2AE98B6FCBB6}" type="presOf" srcId="{814F5DC2-32BA-4E70-BDE5-23255AF8340C}" destId="{467459CE-3E07-4EA6-BE6E-9DDFE1625BA9}" srcOrd="0" destOrd="0" presId="urn:microsoft.com/office/officeart/2008/layout/RadialCluster"/>
    <dgm:cxn modelId="{EC308755-F9D8-4E94-8811-F6D14E0E2F87}" srcId="{22C86410-B1A9-455A-BFCF-E809EEC14BB4}" destId="{84224554-B1F1-4BAE-81DE-3D0270F5D70A}" srcOrd="0" destOrd="0" parTransId="{70EC0E4C-529A-4AD4-8606-50CC14DF600A}" sibTransId="{737080EB-9958-448F-A2BF-5C1D5DAF5063}"/>
    <dgm:cxn modelId="{F5963716-3F96-4C0B-BAB2-A26744F46975}" type="presOf" srcId="{84224554-B1F1-4BAE-81DE-3D0270F5D70A}" destId="{84C59A34-1615-477E-A5EB-BE37FCE96B53}" srcOrd="0" destOrd="0" presId="urn:microsoft.com/office/officeart/2008/layout/RadialCluster"/>
    <dgm:cxn modelId="{129A09D2-C413-44C8-8180-3ECCF5F9A11E}" type="presOf" srcId="{7EC6031C-8A58-484F-94B6-3EC4A2656C37}" destId="{F88DFAF3-4B45-4998-BEC0-275203F5B7CB}" srcOrd="0" destOrd="0" presId="urn:microsoft.com/office/officeart/2008/layout/RadialCluster"/>
    <dgm:cxn modelId="{E63013FC-1B24-493A-8854-AB3FEF8F2939}" type="presOf" srcId="{7DC8CABC-5DF8-46B2-BCEF-E35ABDFC0096}" destId="{8493FB1F-AE91-4346-8B58-E139FDADD2F0}" srcOrd="0" destOrd="0" presId="urn:microsoft.com/office/officeart/2008/layout/RadialCluster"/>
    <dgm:cxn modelId="{94778B49-3C62-4297-9502-DB682FBAA07C}" type="presOf" srcId="{D675AF99-7DC4-490E-BE9C-E603494E89B1}" destId="{69B0A354-3095-4034-8C31-69F04180A1F7}" srcOrd="0" destOrd="0" presId="urn:microsoft.com/office/officeart/2008/layout/RadialCluster"/>
    <dgm:cxn modelId="{53584233-56B7-4C35-90EE-49FF8B9B9387}" srcId="{84224554-B1F1-4BAE-81DE-3D0270F5D70A}" destId="{D675AF99-7DC4-490E-BE9C-E603494E89B1}" srcOrd="2" destOrd="0" parTransId="{814F5DC2-32BA-4E70-BDE5-23255AF8340C}" sibTransId="{D300B525-C4E2-49B2-BD44-5EBE2DBB9536}"/>
    <dgm:cxn modelId="{D00FF091-A1B8-4F04-A43D-0B40BA086889}" type="presOf" srcId="{22C86410-B1A9-455A-BFCF-E809EEC14BB4}" destId="{923219B3-FAEF-4C68-9684-6ACB1CDC02E7}" srcOrd="0" destOrd="0" presId="urn:microsoft.com/office/officeart/2008/layout/RadialCluster"/>
    <dgm:cxn modelId="{D4A29E40-39AE-41E3-B0D0-74982075731F}" type="presParOf" srcId="{923219B3-FAEF-4C68-9684-6ACB1CDC02E7}" destId="{7ECA46A3-0E87-4B29-8BD3-1DA8D440AA4F}" srcOrd="0" destOrd="0" presId="urn:microsoft.com/office/officeart/2008/layout/RadialCluster"/>
    <dgm:cxn modelId="{E5496151-5C8C-4660-944E-10663BA138D8}" type="presParOf" srcId="{7ECA46A3-0E87-4B29-8BD3-1DA8D440AA4F}" destId="{84C59A34-1615-477E-A5EB-BE37FCE96B53}" srcOrd="0" destOrd="0" presId="urn:microsoft.com/office/officeart/2008/layout/RadialCluster"/>
    <dgm:cxn modelId="{D45F366B-493F-4F0B-872D-033564FBFAEA}" type="presParOf" srcId="{7ECA46A3-0E87-4B29-8BD3-1DA8D440AA4F}" destId="{7BA6A0DF-B080-4394-817E-6EF45D3665F0}" srcOrd="1" destOrd="0" presId="urn:microsoft.com/office/officeart/2008/layout/RadialCluster"/>
    <dgm:cxn modelId="{16EC05CF-CD22-483F-87BC-12DB75657BC5}" type="presParOf" srcId="{7ECA46A3-0E87-4B29-8BD3-1DA8D440AA4F}" destId="{8B9C63B7-4D3A-4EB3-AD1F-73FF23D8139C}" srcOrd="2" destOrd="0" presId="urn:microsoft.com/office/officeart/2008/layout/RadialCluster"/>
    <dgm:cxn modelId="{A5CF64E3-AF58-4477-9F93-7299B44A04E7}" type="presParOf" srcId="{7ECA46A3-0E87-4B29-8BD3-1DA8D440AA4F}" destId="{F88DFAF3-4B45-4998-BEC0-275203F5B7CB}" srcOrd="3" destOrd="0" presId="urn:microsoft.com/office/officeart/2008/layout/RadialCluster"/>
    <dgm:cxn modelId="{763F39F8-955E-41A5-B534-EBF9523FCA81}" type="presParOf" srcId="{7ECA46A3-0E87-4B29-8BD3-1DA8D440AA4F}" destId="{8493FB1F-AE91-4346-8B58-E139FDADD2F0}" srcOrd="4" destOrd="0" presId="urn:microsoft.com/office/officeart/2008/layout/RadialCluster"/>
    <dgm:cxn modelId="{AB429252-5C5E-4C5B-A173-D0A131C120CE}" type="presParOf" srcId="{7ECA46A3-0E87-4B29-8BD3-1DA8D440AA4F}" destId="{467459CE-3E07-4EA6-BE6E-9DDFE1625BA9}" srcOrd="5" destOrd="0" presId="urn:microsoft.com/office/officeart/2008/layout/RadialCluster"/>
    <dgm:cxn modelId="{DE4DCFEB-A366-4288-B828-6FE7781ABEE3}" type="presParOf" srcId="{7ECA46A3-0E87-4B29-8BD3-1DA8D440AA4F}" destId="{69B0A354-3095-4034-8C31-69F04180A1F7}" srcOrd="6" destOrd="0" presId="urn:microsoft.com/office/officeart/2008/layout/RadialCluster"/>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4C59A34-1615-477E-A5EB-BE37FCE96B53}">
      <dsp:nvSpPr>
        <dsp:cNvPr id="0" name=""/>
        <dsp:cNvSpPr/>
      </dsp:nvSpPr>
      <dsp:spPr>
        <a:xfrm>
          <a:off x="3448251" y="2552461"/>
          <a:ext cx="1645919" cy="164591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1066800">
            <a:lnSpc>
              <a:spcPct val="90000"/>
            </a:lnSpc>
            <a:spcBef>
              <a:spcPct val="0"/>
            </a:spcBef>
            <a:spcAft>
              <a:spcPct val="35000"/>
            </a:spcAft>
          </a:pPr>
          <a:r>
            <a:rPr lang="es-ES" sz="2400" kern="1200" smtClean="0"/>
            <a:t>Provinca deponejo</a:t>
          </a:r>
          <a:endParaRPr lang="es-ES" sz="2400" kern="1200"/>
        </a:p>
      </dsp:txBody>
      <dsp:txXfrm>
        <a:off x="3528598" y="2632808"/>
        <a:ext cx="1485225" cy="1485225"/>
      </dsp:txXfrm>
    </dsp:sp>
    <dsp:sp modelId="{7BA6A0DF-B080-4394-817E-6EF45D3665F0}">
      <dsp:nvSpPr>
        <dsp:cNvPr id="0" name=""/>
        <dsp:cNvSpPr/>
      </dsp:nvSpPr>
      <dsp:spPr>
        <a:xfrm rot="16200000">
          <a:off x="3693938" y="1975189"/>
          <a:ext cx="1154544" cy="0"/>
        </a:xfrm>
        <a:custGeom>
          <a:avLst/>
          <a:gdLst/>
          <a:ahLst/>
          <a:cxnLst/>
          <a:rect l="0" t="0" r="0" b="0"/>
          <a:pathLst>
            <a:path>
              <a:moveTo>
                <a:pt x="0" y="0"/>
              </a:moveTo>
              <a:lnTo>
                <a:pt x="1154544" y="0"/>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B9C63B7-4D3A-4EB3-AD1F-73FF23D8139C}">
      <dsp:nvSpPr>
        <dsp:cNvPr id="0" name=""/>
        <dsp:cNvSpPr/>
      </dsp:nvSpPr>
      <dsp:spPr>
        <a:xfrm>
          <a:off x="3719827" y="295151"/>
          <a:ext cx="1102766" cy="110276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711200">
            <a:lnSpc>
              <a:spcPct val="90000"/>
            </a:lnSpc>
            <a:spcBef>
              <a:spcPct val="0"/>
            </a:spcBef>
            <a:spcAft>
              <a:spcPct val="35000"/>
            </a:spcAft>
          </a:pPr>
          <a:r>
            <a:rPr lang="es-ES" sz="1600" kern="1200" smtClean="0"/>
            <a:t>Eldonisto</a:t>
          </a:r>
          <a:endParaRPr lang="es-ES" sz="1600" kern="1200"/>
        </a:p>
      </dsp:txBody>
      <dsp:txXfrm>
        <a:off x="3773660" y="348984"/>
        <a:ext cx="995100" cy="995100"/>
      </dsp:txXfrm>
    </dsp:sp>
    <dsp:sp modelId="{F88DFAF3-4B45-4998-BEC0-275203F5B7CB}">
      <dsp:nvSpPr>
        <dsp:cNvPr id="0" name=""/>
        <dsp:cNvSpPr/>
      </dsp:nvSpPr>
      <dsp:spPr>
        <a:xfrm rot="1800000">
          <a:off x="5031073" y="4086040"/>
          <a:ext cx="941932" cy="0"/>
        </a:xfrm>
        <a:custGeom>
          <a:avLst/>
          <a:gdLst/>
          <a:ahLst/>
          <a:cxnLst/>
          <a:rect l="0" t="0" r="0" b="0"/>
          <a:pathLst>
            <a:path>
              <a:moveTo>
                <a:pt x="0" y="0"/>
              </a:moveTo>
              <a:lnTo>
                <a:pt x="941932" y="0"/>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493FB1F-AE91-4346-8B58-E139FDADD2F0}">
      <dsp:nvSpPr>
        <dsp:cNvPr id="0" name=""/>
        <dsp:cNvSpPr/>
      </dsp:nvSpPr>
      <dsp:spPr>
        <a:xfrm>
          <a:off x="5909908" y="4088481"/>
          <a:ext cx="1102766" cy="110276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3020" tIns="33020" rIns="33020" bIns="33020" numCol="1" spcCol="1270" anchor="ctr" anchorCtr="0">
          <a:noAutofit/>
        </a:bodyPr>
        <a:lstStyle/>
        <a:p>
          <a:pPr lvl="0" algn="ctr" defTabSz="577850">
            <a:lnSpc>
              <a:spcPct val="90000"/>
            </a:lnSpc>
            <a:spcBef>
              <a:spcPct val="0"/>
            </a:spcBef>
            <a:spcAft>
              <a:spcPct val="35000"/>
            </a:spcAft>
          </a:pPr>
          <a:r>
            <a:rPr lang="es-ES" sz="1300" kern="1200" smtClean="0"/>
            <a:t>Ĉefa biblioteko de la Aŭtonoma Komunumo</a:t>
          </a:r>
          <a:endParaRPr lang="es-ES" sz="1300" kern="1200"/>
        </a:p>
      </dsp:txBody>
      <dsp:txXfrm>
        <a:off x="5963741" y="4142314"/>
        <a:ext cx="995100" cy="995100"/>
      </dsp:txXfrm>
    </dsp:sp>
    <dsp:sp modelId="{467459CE-3E07-4EA6-BE6E-9DDFE1625BA9}">
      <dsp:nvSpPr>
        <dsp:cNvPr id="0" name=""/>
        <dsp:cNvSpPr/>
      </dsp:nvSpPr>
      <dsp:spPr>
        <a:xfrm rot="9000000">
          <a:off x="2569416" y="4086040"/>
          <a:ext cx="941932" cy="0"/>
        </a:xfrm>
        <a:custGeom>
          <a:avLst/>
          <a:gdLst/>
          <a:ahLst/>
          <a:cxnLst/>
          <a:rect l="0" t="0" r="0" b="0"/>
          <a:pathLst>
            <a:path>
              <a:moveTo>
                <a:pt x="0" y="0"/>
              </a:moveTo>
              <a:lnTo>
                <a:pt x="941932" y="0"/>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9B0A354-3095-4034-8C31-69F04180A1F7}">
      <dsp:nvSpPr>
        <dsp:cNvPr id="0" name=""/>
        <dsp:cNvSpPr/>
      </dsp:nvSpPr>
      <dsp:spPr>
        <a:xfrm>
          <a:off x="1529747" y="4088481"/>
          <a:ext cx="1102766" cy="1102766"/>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666750">
            <a:lnSpc>
              <a:spcPct val="90000"/>
            </a:lnSpc>
            <a:spcBef>
              <a:spcPct val="0"/>
            </a:spcBef>
            <a:spcAft>
              <a:spcPct val="35000"/>
            </a:spcAft>
          </a:pPr>
          <a:r>
            <a:rPr lang="es-ES" sz="1500" kern="1200" smtClean="0"/>
            <a:t>Nacia Biblioteko de Hispanio</a:t>
          </a:r>
          <a:endParaRPr lang="es-ES" sz="1500" kern="1200"/>
        </a:p>
      </dsp:txBody>
      <dsp:txXfrm>
        <a:off x="1583580" y="4142314"/>
        <a:ext cx="995100" cy="995100"/>
      </dsp:txXfrm>
    </dsp:sp>
  </dsp:spTree>
</dsp:drawing>
</file>

<file path=ppt/diagrams/layout1.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8107440-30FE-4BF3-B682-AE46E4D2384F}" type="datetimeFigureOut">
              <a:rPr lang="es-ES" smtClean="0"/>
              <a:t>12/09/2024</a:t>
            </a:fld>
            <a:endParaRPr lang="es-E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E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93D56BC-1774-4DE9-A588-8851DB23130E}" type="slidenum">
              <a:rPr lang="es-ES" smtClean="0"/>
              <a:t>‹#›</a:t>
            </a:fld>
            <a:endParaRPr lang="es-ES"/>
          </a:p>
        </p:txBody>
      </p:sp>
    </p:spTree>
    <p:extLst>
      <p:ext uri="{BB962C8B-B14F-4D97-AF65-F5344CB8AC3E}">
        <p14:creationId xmlns:p14="http://schemas.microsoft.com/office/powerpoint/2010/main" val="25261686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3" Type="http://schemas.openxmlformats.org/officeDocument/2006/relationships/hyperlink" Target="http://doi.org/" TargetMode="External"/><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sz="1400" kern="1200" smtClean="0">
                <a:solidFill>
                  <a:schemeClr val="tx1"/>
                </a:solidFill>
                <a:effectLst/>
                <a:latin typeface="+mn-lt"/>
                <a:ea typeface="+mn-ea"/>
                <a:cs typeface="+mn-cs"/>
              </a:rPr>
              <a:t>Ĉi tiu prelego havas sian originon en neformala babilrondo okazinta dum la pasintjara kongreso en Sevilo, kiam kelkaj samideanoj renkontiĝis kun la intenco eldoni libron. Tiam estiĝis duboj pri tio, ĉu ISBN aŭ leĝa deponnumero estas devigaj, konsilindaj, ne necesaj... </a:t>
            </a:r>
          </a:p>
          <a:p>
            <a:endParaRPr lang="es-ES" sz="1400" kern="120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93D56BC-1774-4DE9-A588-8851DB23130E}" type="slidenum">
              <a:rPr lang="es-ES" smtClean="0"/>
              <a:t>1</a:t>
            </a:fld>
            <a:endParaRPr lang="es-ES"/>
          </a:p>
        </p:txBody>
      </p:sp>
    </p:spTree>
    <p:extLst>
      <p:ext uri="{BB962C8B-B14F-4D97-AF65-F5344CB8AC3E}">
        <p14:creationId xmlns:p14="http://schemas.microsoft.com/office/powerpoint/2010/main" val="25133375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200" kern="1200" smtClean="0">
                <a:solidFill>
                  <a:schemeClr val="tx1"/>
                </a:solidFill>
                <a:effectLst/>
                <a:latin typeface="+mn-lt"/>
                <a:ea typeface="+mn-ea"/>
                <a:cs typeface="+mn-cs"/>
              </a:rPr>
              <a:t>La plenumo de la Deponleĝo estas garantio povi aliri la publikigitajn materialojn, kiam ili ne plu disponeblas en la  komercaj kanaloj.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s-ES" sz="1200" kern="120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s-ES" sz="1200" kern="1200" smtClean="0">
                <a:solidFill>
                  <a:schemeClr val="tx1"/>
                </a:solidFill>
                <a:effectLst/>
                <a:latin typeface="+mn-lt"/>
                <a:ea typeface="+mn-ea"/>
                <a:cs typeface="+mn-cs"/>
              </a:rPr>
              <a:t>En la kazo, de esperantaj eldonaĵoj estas tre grave plenumi la Deponleĝon, ne nur ĉar temas pri leĝa postulo, sed ankaŭ ĉar tio estas la plej bona maniero certigi, ke niaj eldonaĵoj estos profesie traktataj</a:t>
            </a:r>
            <a:r>
              <a:rPr lang="es-ES" sz="1200" kern="1200" baseline="0" smtClean="0">
                <a:solidFill>
                  <a:schemeClr val="tx1"/>
                </a:solidFill>
                <a:effectLst/>
                <a:latin typeface="+mn-lt"/>
                <a:ea typeface="+mn-ea"/>
                <a:cs typeface="+mn-cs"/>
              </a:rPr>
              <a:t>, aperos en la katalogoj de la ĉefaj bibliotekoj kaj en la Nacia Biliografio, </a:t>
            </a:r>
            <a:r>
              <a:rPr lang="es-ES" sz="1200" kern="1200" smtClean="0">
                <a:solidFill>
                  <a:schemeClr val="tx1"/>
                </a:solidFill>
                <a:effectLst/>
                <a:latin typeface="+mn-lt"/>
                <a:ea typeface="+mn-ea"/>
                <a:cs typeface="+mn-cs"/>
              </a:rPr>
              <a:t>la oficialaj instancoj okupiĝos pri ilia daŭra konservado kaj ili eniros la oficialajn</a:t>
            </a:r>
            <a:r>
              <a:rPr lang="es-ES" sz="1200" kern="1200" baseline="0" smtClean="0">
                <a:solidFill>
                  <a:schemeClr val="tx1"/>
                </a:solidFill>
                <a:effectLst/>
                <a:latin typeface="+mn-lt"/>
                <a:ea typeface="+mn-ea"/>
                <a:cs typeface="+mn-cs"/>
              </a:rPr>
              <a:t> statistikojn pri eldonado</a:t>
            </a:r>
            <a:r>
              <a:rPr lang="es-ES" sz="1200" kern="1200" smtClean="0">
                <a:solidFill>
                  <a:schemeClr val="tx1"/>
                </a:solidFill>
                <a:effectLst/>
                <a:latin typeface="+mn-lt"/>
                <a:ea typeface="+mn-ea"/>
                <a:cs typeface="+mn-cs"/>
              </a:rPr>
              <a:t>. </a:t>
            </a:r>
          </a:p>
          <a:p>
            <a:endParaRPr lang="es-ES"/>
          </a:p>
        </p:txBody>
      </p:sp>
      <p:sp>
        <p:nvSpPr>
          <p:cNvPr id="4" name="Slide Number Placeholder 3"/>
          <p:cNvSpPr>
            <a:spLocks noGrp="1"/>
          </p:cNvSpPr>
          <p:nvPr>
            <p:ph type="sldNum" sz="quarter" idx="10"/>
          </p:nvPr>
        </p:nvSpPr>
        <p:spPr/>
        <p:txBody>
          <a:bodyPr/>
          <a:lstStyle/>
          <a:p>
            <a:fld id="{693D56BC-1774-4DE9-A588-8851DB23130E}" type="slidenum">
              <a:rPr lang="es-ES" smtClean="0"/>
              <a:t>10</a:t>
            </a:fld>
            <a:endParaRPr lang="es-ES"/>
          </a:p>
        </p:txBody>
      </p:sp>
    </p:spTree>
    <p:extLst>
      <p:ext uri="{BB962C8B-B14F-4D97-AF65-F5344CB8AC3E}">
        <p14:creationId xmlns:p14="http://schemas.microsoft.com/office/powerpoint/2010/main" val="19088821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sz="1200" kern="1200" smtClean="0">
                <a:solidFill>
                  <a:schemeClr val="tx1"/>
                </a:solidFill>
                <a:effectLst/>
                <a:latin typeface="+mn-lt"/>
                <a:ea typeface="+mn-ea"/>
                <a:cs typeface="+mn-cs"/>
              </a:rPr>
              <a:t>Ekde 2022, en la kazo de presitaj libroj kaj seriaĵoj, la eldonistoj devas deponi ankaŭ la antaŭpresan bitdosieron, nome la pdf-dosieron uzatan por realigi la presadon. </a:t>
            </a:r>
          </a:p>
          <a:p>
            <a:endParaRPr lang="es-ES" sz="1200" kern="1200" smtClean="0">
              <a:solidFill>
                <a:schemeClr val="tx1"/>
              </a:solidFill>
              <a:effectLst/>
              <a:latin typeface="+mn-lt"/>
              <a:ea typeface="+mn-ea"/>
              <a:cs typeface="+mn-cs"/>
            </a:endParaRPr>
          </a:p>
          <a:p>
            <a:r>
              <a:rPr lang="es-ES" sz="1200" kern="1200" smtClean="0">
                <a:solidFill>
                  <a:schemeClr val="tx1"/>
                </a:solidFill>
                <a:effectLst/>
                <a:latin typeface="+mn-lt"/>
                <a:ea typeface="+mn-ea"/>
                <a:cs typeface="+mn-cs"/>
              </a:rPr>
              <a:t>La eldonisto devas alŝuti la bitdosieron rekte en la servilon de la Nacia Biblioteko, escepte de la madridaj eldonistoj, kiuj devas fari tion en la servilo de la Madrida Komunumo. Poste la Madrida Komunumo sendas ilin al la Nacia Biblioteko.</a:t>
            </a:r>
          </a:p>
          <a:p>
            <a:endParaRPr lang="es-ES"/>
          </a:p>
        </p:txBody>
      </p:sp>
      <p:sp>
        <p:nvSpPr>
          <p:cNvPr id="4" name="Slide Number Placeholder 3"/>
          <p:cNvSpPr>
            <a:spLocks noGrp="1"/>
          </p:cNvSpPr>
          <p:nvPr>
            <p:ph type="sldNum" sz="quarter" idx="10"/>
          </p:nvPr>
        </p:nvSpPr>
        <p:spPr/>
        <p:txBody>
          <a:bodyPr/>
          <a:lstStyle/>
          <a:p>
            <a:fld id="{693D56BC-1774-4DE9-A588-8851DB23130E}" type="slidenum">
              <a:rPr lang="es-ES" smtClean="0"/>
              <a:t>11</a:t>
            </a:fld>
            <a:endParaRPr lang="es-ES"/>
          </a:p>
        </p:txBody>
      </p:sp>
    </p:spTree>
    <p:extLst>
      <p:ext uri="{BB962C8B-B14F-4D97-AF65-F5344CB8AC3E}">
        <p14:creationId xmlns:p14="http://schemas.microsoft.com/office/powerpoint/2010/main" val="32478102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200" kern="1200" smtClean="0">
                <a:solidFill>
                  <a:schemeClr val="tx1"/>
                </a:solidFill>
                <a:effectLst/>
                <a:latin typeface="+mn-lt"/>
                <a:ea typeface="+mn-ea"/>
                <a:cs typeface="+mn-cs"/>
              </a:rPr>
              <a:t>La depono de la antaŭpresaj bitaj dosieroj celas eviti estonte la bitigon de la nun publikigataj eldonaĵoj, kiuj fakte naskiĝis jam bitaj, kun la konsiderinda ŝparo de mono kaj forto en la estonteco.</a:t>
            </a:r>
          </a:p>
          <a:p>
            <a:endParaRPr lang="es-ES"/>
          </a:p>
        </p:txBody>
      </p:sp>
      <p:sp>
        <p:nvSpPr>
          <p:cNvPr id="4" name="Slide Number Placeholder 3"/>
          <p:cNvSpPr>
            <a:spLocks noGrp="1"/>
          </p:cNvSpPr>
          <p:nvPr>
            <p:ph type="sldNum" sz="quarter" idx="10"/>
          </p:nvPr>
        </p:nvSpPr>
        <p:spPr/>
        <p:txBody>
          <a:bodyPr/>
          <a:lstStyle/>
          <a:p>
            <a:fld id="{693D56BC-1774-4DE9-A588-8851DB23130E}" type="slidenum">
              <a:rPr lang="es-ES" smtClean="0"/>
              <a:t>12</a:t>
            </a:fld>
            <a:endParaRPr lang="es-ES"/>
          </a:p>
        </p:txBody>
      </p:sp>
    </p:spTree>
    <p:extLst>
      <p:ext uri="{BB962C8B-B14F-4D97-AF65-F5344CB8AC3E}">
        <p14:creationId xmlns:p14="http://schemas.microsoft.com/office/powerpoint/2010/main" val="15294720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sz="1200" kern="1200" smtClean="0">
                <a:solidFill>
                  <a:schemeClr val="tx1"/>
                </a:solidFill>
                <a:effectLst/>
                <a:latin typeface="+mn-lt"/>
                <a:ea typeface="+mn-ea"/>
                <a:cs typeface="+mn-cs"/>
              </a:rPr>
              <a:t>Alia aspekto de la Deponleĝo</a:t>
            </a:r>
            <a:r>
              <a:rPr lang="es-ES" sz="1200" kern="1200" baseline="0" smtClean="0">
                <a:solidFill>
                  <a:schemeClr val="tx1"/>
                </a:solidFill>
                <a:effectLst/>
                <a:latin typeface="+mn-lt"/>
                <a:ea typeface="+mn-ea"/>
                <a:cs typeface="+mn-cs"/>
              </a:rPr>
              <a:t> estas la konservado de la retaj risurcoj, ĉiam pli abundaj.</a:t>
            </a:r>
          </a:p>
          <a:p>
            <a:endParaRPr lang="es-ES" sz="1200" kern="1200" smtClean="0">
              <a:solidFill>
                <a:schemeClr val="tx1"/>
              </a:solidFill>
              <a:effectLst/>
              <a:latin typeface="+mn-lt"/>
              <a:ea typeface="+mn-ea"/>
              <a:cs typeface="+mn-cs"/>
            </a:endParaRPr>
          </a:p>
          <a:p>
            <a:r>
              <a:rPr lang="es-ES" sz="1200" kern="1200" smtClean="0">
                <a:solidFill>
                  <a:schemeClr val="tx1"/>
                </a:solidFill>
                <a:effectLst/>
                <a:latin typeface="+mn-lt"/>
                <a:ea typeface="+mn-ea"/>
                <a:cs typeface="+mn-cs"/>
              </a:rPr>
              <a:t>La leĝo unuafoje prikonsideris la deponon de la retaj risurcoj en 2011, sed estis en 2015 kiam dekreto reguligis ĝin.</a:t>
            </a:r>
          </a:p>
          <a:p>
            <a:endParaRPr lang="es-ES" sz="1200" kern="1200" smtClean="0">
              <a:solidFill>
                <a:schemeClr val="tx1"/>
              </a:solidFill>
              <a:effectLst/>
              <a:latin typeface="+mn-lt"/>
              <a:ea typeface="+mn-ea"/>
              <a:cs typeface="+mn-cs"/>
            </a:endParaRPr>
          </a:p>
          <a:p>
            <a:r>
              <a:rPr lang="es-ES" sz="1200" kern="1200" smtClean="0">
                <a:solidFill>
                  <a:schemeClr val="tx1"/>
                </a:solidFill>
                <a:effectLst/>
                <a:latin typeface="+mn-lt"/>
                <a:ea typeface="+mn-ea"/>
                <a:cs typeface="+mn-cs"/>
              </a:rPr>
              <a:t>Ĉ</a:t>
            </a:r>
            <a:r>
              <a:rPr lang="aa-ET" sz="1200" kern="1200" smtClean="0">
                <a:solidFill>
                  <a:schemeClr val="tx1"/>
                </a:solidFill>
                <a:effectLst/>
                <a:latin typeface="+mn-lt"/>
                <a:ea typeface="+mn-ea"/>
                <a:cs typeface="+mn-cs"/>
              </a:rPr>
              <a:t>i</a:t>
            </a:r>
            <a:r>
              <a:rPr lang="es-ES" sz="1200" kern="1200" smtClean="0">
                <a:solidFill>
                  <a:schemeClr val="tx1"/>
                </a:solidFill>
                <a:effectLst/>
                <a:latin typeface="+mn-lt"/>
                <a:ea typeface="+mn-ea"/>
                <a:cs typeface="+mn-cs"/>
              </a:rPr>
              <a:t>u</a:t>
            </a:r>
            <a:r>
              <a:rPr lang="aa-ET" sz="1200" kern="1200" smtClean="0">
                <a:solidFill>
                  <a:schemeClr val="tx1"/>
                </a:solidFill>
                <a:effectLst/>
                <a:latin typeface="+mn-lt"/>
                <a:ea typeface="+mn-ea"/>
                <a:cs typeface="+mn-cs"/>
              </a:rPr>
              <a:t>j </a:t>
            </a:r>
            <a:r>
              <a:rPr lang="es-ES" sz="1200" kern="1200" smtClean="0">
                <a:solidFill>
                  <a:schemeClr val="tx1"/>
                </a:solidFill>
                <a:effectLst/>
                <a:latin typeface="+mn-lt"/>
                <a:ea typeface="+mn-ea"/>
                <a:cs typeface="+mn-cs"/>
              </a:rPr>
              <a:t>specoj de hispanaj </a:t>
            </a:r>
            <a:r>
              <a:rPr lang="aa-ET" sz="1200" kern="1200" smtClean="0">
                <a:solidFill>
                  <a:schemeClr val="tx1"/>
                </a:solidFill>
                <a:effectLst/>
                <a:latin typeface="+mn-lt"/>
                <a:ea typeface="+mn-ea"/>
                <a:cs typeface="+mn-cs"/>
              </a:rPr>
              <a:t>retejoj kaj la eldonaĵoj en ili enhav</a:t>
            </a:r>
            <a:r>
              <a:rPr lang="es-ES" sz="1200" kern="1200" smtClean="0">
                <a:solidFill>
                  <a:schemeClr val="tx1"/>
                </a:solidFill>
                <a:effectLst/>
                <a:latin typeface="+mn-lt"/>
                <a:ea typeface="+mn-ea"/>
                <a:cs typeface="+mn-cs"/>
              </a:rPr>
              <a:t>a</a:t>
            </a:r>
            <a:r>
              <a:rPr lang="aa-ET" sz="1200" kern="1200" smtClean="0">
                <a:solidFill>
                  <a:schemeClr val="tx1"/>
                </a:solidFill>
                <a:effectLst/>
                <a:latin typeface="+mn-lt"/>
                <a:ea typeface="+mn-ea"/>
                <a:cs typeface="+mn-cs"/>
              </a:rPr>
              <a:t>taj</a:t>
            </a:r>
            <a:r>
              <a:rPr lang="es-ES" sz="1200" kern="1200" smtClean="0">
                <a:solidFill>
                  <a:schemeClr val="tx1"/>
                </a:solidFill>
                <a:effectLst/>
                <a:latin typeface="+mn-lt"/>
                <a:ea typeface="+mn-ea"/>
                <a:cs typeface="+mn-cs"/>
              </a:rPr>
              <a:t> estas </a:t>
            </a:r>
            <a:r>
              <a:rPr lang="aa-ET" sz="1200" kern="1200" smtClean="0">
                <a:solidFill>
                  <a:schemeClr val="tx1"/>
                </a:solidFill>
                <a:effectLst/>
                <a:latin typeface="+mn-lt"/>
                <a:ea typeface="+mn-ea"/>
                <a:cs typeface="+mn-cs"/>
              </a:rPr>
              <a:t>submetitaj al </a:t>
            </a:r>
            <a:r>
              <a:rPr lang="es-ES" sz="1200" kern="1200" smtClean="0">
                <a:solidFill>
                  <a:schemeClr val="tx1"/>
                </a:solidFill>
                <a:effectLst/>
                <a:latin typeface="+mn-lt"/>
                <a:ea typeface="+mn-ea"/>
                <a:cs typeface="+mn-cs"/>
              </a:rPr>
              <a:t>Deponleĝo</a:t>
            </a:r>
            <a:r>
              <a:rPr lang="aa-ET" sz="1200" kern="1200" smtClean="0">
                <a:solidFill>
                  <a:schemeClr val="tx1"/>
                </a:solidFill>
                <a:effectLst/>
                <a:latin typeface="+mn-lt"/>
                <a:ea typeface="+mn-ea"/>
                <a:cs typeface="+mn-cs"/>
              </a:rPr>
              <a:t>, kondiĉe ke </a:t>
            </a:r>
            <a:r>
              <a:rPr lang="es-ES" sz="1200" kern="1200" smtClean="0">
                <a:solidFill>
                  <a:schemeClr val="tx1"/>
                </a:solidFill>
                <a:effectLst/>
                <a:latin typeface="+mn-lt"/>
                <a:ea typeface="+mn-ea"/>
                <a:cs typeface="+mn-cs"/>
              </a:rPr>
              <a:t>eblas konsideri </a:t>
            </a:r>
            <a:r>
              <a:rPr lang="aa-ET" sz="1200" kern="1200" smtClean="0">
                <a:solidFill>
                  <a:schemeClr val="tx1"/>
                </a:solidFill>
                <a:effectLst/>
                <a:latin typeface="+mn-lt"/>
                <a:ea typeface="+mn-ea"/>
                <a:cs typeface="+mn-cs"/>
              </a:rPr>
              <a:t>ili</a:t>
            </a:r>
            <a:r>
              <a:rPr lang="es-ES" sz="1200" kern="1200" smtClean="0">
                <a:solidFill>
                  <a:schemeClr val="tx1"/>
                </a:solidFill>
                <a:effectLst/>
                <a:latin typeface="+mn-lt"/>
                <a:ea typeface="+mn-ea"/>
                <a:cs typeface="+mn-cs"/>
              </a:rPr>
              <a:t>n apartenantaj al la kultura heredaĵo de Hispanio. </a:t>
            </a:r>
          </a:p>
          <a:p>
            <a:endParaRPr lang="es-ES" sz="1200" kern="1200" smtClean="0">
              <a:solidFill>
                <a:schemeClr val="tx1"/>
              </a:solidFill>
              <a:effectLst/>
              <a:latin typeface="+mn-lt"/>
              <a:ea typeface="+mn-ea"/>
              <a:cs typeface="+mn-cs"/>
            </a:endParaRPr>
          </a:p>
          <a:p>
            <a:r>
              <a:rPr lang="aa-ET" sz="1200" kern="1200" smtClean="0">
                <a:solidFill>
                  <a:schemeClr val="tx1"/>
                </a:solidFill>
                <a:effectLst/>
                <a:latin typeface="+mn-lt"/>
                <a:ea typeface="+mn-ea"/>
                <a:cs typeface="+mn-cs"/>
              </a:rPr>
              <a:t>Pro la karakterizaĵoj de ĉi tipoj de eldonaĵoj kaj la malfacilo ĉio-amplekse kapti kaj konservi ilin per la nunaj teknikaj rimedoj, oni starigis kelkajn diferencojn respekte de la depono de la eldonaĵoj en tuŝebla formato.</a:t>
            </a:r>
            <a:r>
              <a:rPr lang="es-ES" sz="1200" kern="1200" smtClean="0">
                <a:solidFill>
                  <a:schemeClr val="tx1"/>
                </a:solidFill>
                <a:effectLst/>
                <a:latin typeface="+mn-lt"/>
                <a:ea typeface="+mn-ea"/>
                <a:cs typeface="+mn-cs"/>
              </a:rPr>
              <a:t> </a:t>
            </a:r>
          </a:p>
          <a:p>
            <a:endParaRPr lang="es-ES" sz="1200" kern="1200" smtClean="0">
              <a:solidFill>
                <a:schemeClr val="tx1"/>
              </a:solidFill>
              <a:effectLst/>
              <a:latin typeface="+mn-lt"/>
              <a:ea typeface="+mn-ea"/>
              <a:cs typeface="+mn-cs"/>
            </a:endParaRPr>
          </a:p>
          <a:p>
            <a:endParaRPr lang="es-ES"/>
          </a:p>
        </p:txBody>
      </p:sp>
      <p:sp>
        <p:nvSpPr>
          <p:cNvPr id="4" name="Slide Number Placeholder 3"/>
          <p:cNvSpPr>
            <a:spLocks noGrp="1"/>
          </p:cNvSpPr>
          <p:nvPr>
            <p:ph type="sldNum" sz="quarter" idx="10"/>
          </p:nvPr>
        </p:nvSpPr>
        <p:spPr/>
        <p:txBody>
          <a:bodyPr/>
          <a:lstStyle/>
          <a:p>
            <a:fld id="{693D56BC-1774-4DE9-A588-8851DB23130E}" type="slidenum">
              <a:rPr lang="es-ES" smtClean="0"/>
              <a:t>13</a:t>
            </a:fld>
            <a:endParaRPr lang="es-ES"/>
          </a:p>
        </p:txBody>
      </p:sp>
    </p:spTree>
    <p:extLst>
      <p:ext uri="{BB962C8B-B14F-4D97-AF65-F5344CB8AC3E}">
        <p14:creationId xmlns:p14="http://schemas.microsoft.com/office/powerpoint/2010/main" val="169254772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s-ES" sz="1200" kern="1200" smtClean="0">
                <a:solidFill>
                  <a:schemeClr val="tx1"/>
                </a:solidFill>
                <a:effectLst/>
                <a:latin typeface="+mn-lt"/>
                <a:ea typeface="+mn-ea"/>
                <a:cs typeface="+mn-cs"/>
              </a:rPr>
              <a:t>Oni ne donas deponleĝan numeron al la retaj eldonaĵoj. </a:t>
            </a:r>
          </a:p>
          <a:p>
            <a:pPr marL="0" marR="0" lvl="0" indent="0" algn="l" defTabSz="914400" rtl="0" eaLnBrk="1" fontAlgn="auto" latinLnBrk="0" hangingPunct="1">
              <a:lnSpc>
                <a:spcPct val="100000"/>
              </a:lnSpc>
              <a:spcBef>
                <a:spcPts val="0"/>
              </a:spcBef>
              <a:spcAft>
                <a:spcPts val="0"/>
              </a:spcAft>
              <a:buClrTx/>
              <a:buSzTx/>
              <a:buFontTx/>
              <a:buNone/>
              <a:tabLst/>
              <a:defRPr/>
            </a:pPr>
            <a:r>
              <a:rPr lang="es-ES" sz="1200" kern="1200" smtClean="0">
                <a:solidFill>
                  <a:schemeClr val="tx1"/>
                </a:solidFill>
                <a:effectLst/>
                <a:latin typeface="+mn-lt"/>
                <a:ea typeface="+mn-ea"/>
                <a:cs typeface="+mn-cs"/>
              </a:rPr>
              <a:t>La iniciato de la depono ne estas de la eldonistoj, sed de la konservaj centroj (Nacia kaj Aŭtonomaj Bibliotekoj).</a:t>
            </a:r>
          </a:p>
          <a:p>
            <a:pPr lvl="0"/>
            <a:r>
              <a:rPr lang="es-ES" sz="1200" kern="1200" smtClean="0">
                <a:solidFill>
                  <a:schemeClr val="tx1"/>
                </a:solidFill>
                <a:effectLst/>
                <a:latin typeface="+mn-lt"/>
                <a:ea typeface="+mn-ea"/>
                <a:cs typeface="+mn-cs"/>
              </a:rPr>
              <a:t>Por la ricevo de tiuj eldonaĵoj en la konservaj centroj, estas du vojoj:</a:t>
            </a:r>
          </a:p>
          <a:p>
            <a:pPr lvl="1"/>
            <a:r>
              <a:rPr lang="es-ES" sz="1200" kern="1200" smtClean="0">
                <a:solidFill>
                  <a:schemeClr val="tx1"/>
                </a:solidFill>
                <a:effectLst/>
                <a:latin typeface="+mn-lt"/>
                <a:ea typeface="+mn-ea"/>
                <a:cs typeface="+mn-cs"/>
              </a:rPr>
              <a:t>aŭtomata kaptado de la retejoj libere alireblaj per robotoj,</a:t>
            </a:r>
            <a:r>
              <a:rPr lang="es-ES" sz="1200" kern="1200" baseline="0" smtClean="0">
                <a:solidFill>
                  <a:schemeClr val="tx1"/>
                </a:solidFill>
                <a:effectLst/>
                <a:latin typeface="+mn-lt"/>
                <a:ea typeface="+mn-ea"/>
                <a:cs typeface="+mn-cs"/>
              </a:rPr>
              <a:t> kiuj esploras la reton,</a:t>
            </a:r>
            <a:endParaRPr lang="es-ES" sz="1200" kern="1200" smtClean="0">
              <a:solidFill>
                <a:schemeClr val="tx1"/>
              </a:solidFill>
              <a:effectLst/>
              <a:latin typeface="+mn-lt"/>
              <a:ea typeface="+mn-ea"/>
              <a:cs typeface="+mn-cs"/>
            </a:endParaRPr>
          </a:p>
          <a:p>
            <a:pPr lvl="1"/>
            <a:r>
              <a:rPr lang="es-ES" sz="1200" kern="1200" smtClean="0">
                <a:solidFill>
                  <a:schemeClr val="tx1"/>
                </a:solidFill>
                <a:effectLst/>
                <a:latin typeface="+mn-lt"/>
                <a:ea typeface="+mn-ea"/>
                <a:cs typeface="+mn-cs"/>
              </a:rPr>
              <a:t>interkonsento inter la Centro de Konservado, plej ofte la Nacia Biblioteko, kaj la eldonisto pri la metodo efektivigi la deponon en la kazo de risurcoj ne aŭtomate kaptureblaj. </a:t>
            </a:r>
          </a:p>
          <a:p>
            <a:pPr lvl="0"/>
            <a:r>
              <a:rPr lang="es-ES" sz="1200" kern="1200" smtClean="0">
                <a:solidFill>
                  <a:schemeClr val="tx1"/>
                </a:solidFill>
                <a:effectLst/>
                <a:latin typeface="+mn-lt"/>
                <a:ea typeface="+mn-ea"/>
                <a:cs typeface="+mn-cs"/>
              </a:rPr>
              <a:t>La devigo de eldonistoj kaj produktantoj de retaj enhavoj limiĝas al tio permesi lasi sin rikolti aŭ faciligi la deponon, kiam la centroj de konservado tion petas.</a:t>
            </a:r>
          </a:p>
          <a:p>
            <a:endParaRPr lang="es-ES"/>
          </a:p>
        </p:txBody>
      </p:sp>
      <p:sp>
        <p:nvSpPr>
          <p:cNvPr id="4" name="Slide Number Placeholder 3"/>
          <p:cNvSpPr>
            <a:spLocks noGrp="1"/>
          </p:cNvSpPr>
          <p:nvPr>
            <p:ph type="sldNum" sz="quarter" idx="10"/>
          </p:nvPr>
        </p:nvSpPr>
        <p:spPr/>
        <p:txBody>
          <a:bodyPr/>
          <a:lstStyle/>
          <a:p>
            <a:fld id="{693D56BC-1774-4DE9-A588-8851DB23130E}" type="slidenum">
              <a:rPr lang="es-ES" smtClean="0"/>
              <a:t>14</a:t>
            </a:fld>
            <a:endParaRPr lang="es-ES"/>
          </a:p>
        </p:txBody>
      </p:sp>
    </p:spTree>
    <p:extLst>
      <p:ext uri="{BB962C8B-B14F-4D97-AF65-F5344CB8AC3E}">
        <p14:creationId xmlns:p14="http://schemas.microsoft.com/office/powerpoint/2010/main" val="27805080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sz="1200" kern="1200" smtClean="0">
                <a:solidFill>
                  <a:schemeClr val="tx1"/>
                </a:solidFill>
                <a:effectLst/>
                <a:latin typeface="+mn-lt"/>
                <a:ea typeface="+mn-ea"/>
                <a:cs typeface="+mn-cs"/>
              </a:rPr>
              <a:t>La arkivitaj retkolektoj konstituas la Arkivon de la Hispana Retejo, kiu estas alirebla el la sidejo de la Nacia Biblioteko. </a:t>
            </a:r>
            <a:endParaRPr lang="es-ES" sz="1200" kern="120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93D56BC-1774-4DE9-A588-8851DB23130E}" type="slidenum">
              <a:rPr lang="es-ES" smtClean="0"/>
              <a:t>15</a:t>
            </a:fld>
            <a:endParaRPr lang="es-ES"/>
          </a:p>
        </p:txBody>
      </p:sp>
    </p:spTree>
    <p:extLst>
      <p:ext uri="{BB962C8B-B14F-4D97-AF65-F5344CB8AC3E}">
        <p14:creationId xmlns:p14="http://schemas.microsoft.com/office/powerpoint/2010/main" val="117312932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smtClean="0"/>
              <a:t>Kaj ankaŭ</a:t>
            </a:r>
            <a:r>
              <a:rPr lang="es-ES" baseline="0" smtClean="0"/>
              <a:t> el la sidejoj de la ceteraj konservaj centroj de la aŭtonomaj komunumoj.</a:t>
            </a:r>
            <a:endParaRPr lang="es-ES"/>
          </a:p>
        </p:txBody>
      </p:sp>
      <p:sp>
        <p:nvSpPr>
          <p:cNvPr id="4" name="Slide Number Placeholder 3"/>
          <p:cNvSpPr>
            <a:spLocks noGrp="1"/>
          </p:cNvSpPr>
          <p:nvPr>
            <p:ph type="sldNum" sz="quarter" idx="10"/>
          </p:nvPr>
        </p:nvSpPr>
        <p:spPr/>
        <p:txBody>
          <a:bodyPr/>
          <a:lstStyle/>
          <a:p>
            <a:fld id="{693D56BC-1774-4DE9-A588-8851DB23130E}" type="slidenum">
              <a:rPr lang="es-ES" smtClean="0"/>
              <a:t>16</a:t>
            </a:fld>
            <a:endParaRPr lang="es-ES"/>
          </a:p>
        </p:txBody>
      </p:sp>
    </p:spTree>
    <p:extLst>
      <p:ext uri="{BB962C8B-B14F-4D97-AF65-F5344CB8AC3E}">
        <p14:creationId xmlns:p14="http://schemas.microsoft.com/office/powerpoint/2010/main" val="288844928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sz="1200" kern="1200" smtClean="0">
                <a:solidFill>
                  <a:schemeClr val="tx1"/>
                </a:solidFill>
                <a:effectLst/>
                <a:latin typeface="+mn-lt"/>
                <a:ea typeface="+mn-ea"/>
                <a:cs typeface="+mn-cs"/>
              </a:rPr>
              <a:t>En la retejo de la Nacia Biblioteko eblas vidi la diversajn momenton, kiam iu retejo estis kolektita. </a:t>
            </a:r>
          </a:p>
          <a:p>
            <a:endParaRPr lang="es-ES" sz="1200" kern="1200" baseline="0" smtClean="0">
              <a:solidFill>
                <a:schemeClr val="tx1"/>
              </a:solidFill>
              <a:effectLst/>
              <a:latin typeface="+mn-lt"/>
              <a:ea typeface="+mn-ea"/>
              <a:cs typeface="+mn-cs"/>
            </a:endParaRPr>
          </a:p>
          <a:p>
            <a:r>
              <a:rPr lang="es-ES" sz="1200" kern="1200" smtClean="0">
                <a:solidFill>
                  <a:schemeClr val="tx1"/>
                </a:solidFill>
                <a:effectLst/>
                <a:latin typeface="+mn-lt"/>
                <a:ea typeface="+mn-ea"/>
                <a:cs typeface="+mn-cs"/>
              </a:rPr>
              <a:t>Jen la ekzemplo de Bitoteko, kiu estas kolektata pli malpli unufojon monate.  </a:t>
            </a:r>
          </a:p>
          <a:p>
            <a:endParaRPr lang="es-ES" sz="1200" kern="1200" smtClean="0">
              <a:solidFill>
                <a:schemeClr val="tx1"/>
              </a:solidFill>
              <a:effectLst/>
              <a:latin typeface="+mn-lt"/>
              <a:ea typeface="+mn-ea"/>
              <a:cs typeface="+mn-cs"/>
            </a:endParaRPr>
          </a:p>
          <a:p>
            <a:endParaRPr lang="es-ES" sz="1200" kern="120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93D56BC-1774-4DE9-A588-8851DB23130E}" type="slidenum">
              <a:rPr lang="es-ES" smtClean="0"/>
              <a:t>17</a:t>
            </a:fld>
            <a:endParaRPr lang="es-ES"/>
          </a:p>
        </p:txBody>
      </p:sp>
    </p:spTree>
    <p:extLst>
      <p:ext uri="{BB962C8B-B14F-4D97-AF65-F5344CB8AC3E}">
        <p14:creationId xmlns:p14="http://schemas.microsoft.com/office/powerpoint/2010/main" val="147008349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200" kern="1200" smtClean="0">
                <a:solidFill>
                  <a:schemeClr val="tx1"/>
                </a:solidFill>
                <a:effectLst/>
                <a:latin typeface="+mn-lt"/>
                <a:ea typeface="+mn-ea"/>
                <a:cs typeface="+mn-cs"/>
              </a:rPr>
              <a:t>Cetere,</a:t>
            </a:r>
            <a:r>
              <a:rPr lang="es-ES" sz="1200" kern="1200" baseline="0" smtClean="0">
                <a:solidFill>
                  <a:schemeClr val="tx1"/>
                </a:solidFill>
                <a:effectLst/>
                <a:latin typeface="+mn-lt"/>
                <a:ea typeface="+mn-ea"/>
                <a:cs typeface="+mn-cs"/>
              </a:rPr>
              <a:t> estas memstaraj similaj projektoj, kiel tiu de la </a:t>
            </a:r>
            <a:r>
              <a:rPr lang="es-ES" sz="1200" kern="1200" smtClean="0">
                <a:solidFill>
                  <a:schemeClr val="tx1"/>
                </a:solidFill>
                <a:effectLst/>
                <a:latin typeface="+mn-lt"/>
                <a:ea typeface="+mn-ea"/>
                <a:cs typeface="+mn-cs"/>
              </a:rPr>
              <a:t>Biblioteko de Katalunio. </a:t>
            </a:r>
            <a:endParaRPr lang="es-ES"/>
          </a:p>
        </p:txBody>
      </p:sp>
      <p:sp>
        <p:nvSpPr>
          <p:cNvPr id="4" name="Slide Number Placeholder 3"/>
          <p:cNvSpPr>
            <a:spLocks noGrp="1"/>
          </p:cNvSpPr>
          <p:nvPr>
            <p:ph type="sldNum" sz="quarter" idx="10"/>
          </p:nvPr>
        </p:nvSpPr>
        <p:spPr/>
        <p:txBody>
          <a:bodyPr/>
          <a:lstStyle/>
          <a:p>
            <a:fld id="{693D56BC-1774-4DE9-A588-8851DB23130E}" type="slidenum">
              <a:rPr lang="es-ES" smtClean="0"/>
              <a:t>18</a:t>
            </a:fld>
            <a:endParaRPr lang="es-ES"/>
          </a:p>
        </p:txBody>
      </p:sp>
    </p:spTree>
    <p:extLst>
      <p:ext uri="{BB962C8B-B14F-4D97-AF65-F5344CB8AC3E}">
        <p14:creationId xmlns:p14="http://schemas.microsoft.com/office/powerpoint/2010/main" val="47101752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sz="1200" kern="1200" smtClean="0">
                <a:solidFill>
                  <a:schemeClr val="tx1"/>
                </a:solidFill>
                <a:effectLst/>
                <a:latin typeface="+mn-lt"/>
                <a:ea typeface="+mn-ea"/>
                <a:cs typeface="+mn-cs"/>
              </a:rPr>
              <a:t>Alia grava identigilo estas ISBN, la Internacia Norma Libronumero. Temas pri identigilo uzata por distingi ĉiun eldonon aŭ varianton de libro.</a:t>
            </a:r>
          </a:p>
          <a:p>
            <a:endParaRPr lang="es-ES" sz="1200" kern="1200" smtClean="0">
              <a:solidFill>
                <a:schemeClr val="tx1"/>
              </a:solidFill>
              <a:effectLst/>
              <a:latin typeface="+mn-lt"/>
              <a:ea typeface="+mn-ea"/>
              <a:cs typeface="+mn-cs"/>
            </a:endParaRPr>
          </a:p>
          <a:p>
            <a:r>
              <a:rPr lang="es-ES" sz="1200" kern="1200" smtClean="0">
                <a:solidFill>
                  <a:schemeClr val="tx1"/>
                </a:solidFill>
                <a:effectLst/>
                <a:latin typeface="+mn-lt"/>
                <a:ea typeface="+mn-ea"/>
                <a:cs typeface="+mn-cs"/>
              </a:rPr>
              <a:t>Ĝi estas grava por eldonistoj, librovendistoj, distribuantoj kaj aliaj partoprenantoj de la komerca ĉeno de libroj, ĉar ĝi faciligas la mastrumadon de mendoj, inventaroj kaj la kontrolon de stokoj. </a:t>
            </a:r>
          </a:p>
          <a:p>
            <a:endParaRPr lang="es-ES" sz="1200" kern="1200" smtClean="0">
              <a:solidFill>
                <a:schemeClr val="tx1"/>
              </a:solidFill>
              <a:effectLst/>
              <a:latin typeface="+mn-lt"/>
              <a:ea typeface="+mn-ea"/>
              <a:cs typeface="+mn-cs"/>
            </a:endParaRPr>
          </a:p>
          <a:p>
            <a:r>
              <a:rPr lang="es-ES" sz="1200" kern="1200" smtClean="0">
                <a:solidFill>
                  <a:schemeClr val="tx1"/>
                </a:solidFill>
                <a:effectLst/>
                <a:latin typeface="+mn-lt"/>
                <a:ea typeface="+mn-ea"/>
                <a:cs typeface="+mn-cs"/>
              </a:rPr>
              <a:t>ISBN estas internacia normo de ISO, la Internacia Organizo por Normigado. </a:t>
            </a:r>
          </a:p>
          <a:p>
            <a:endParaRPr lang="es-ES"/>
          </a:p>
        </p:txBody>
      </p:sp>
      <p:sp>
        <p:nvSpPr>
          <p:cNvPr id="4" name="Slide Number Placeholder 3"/>
          <p:cNvSpPr>
            <a:spLocks noGrp="1"/>
          </p:cNvSpPr>
          <p:nvPr>
            <p:ph type="sldNum" sz="quarter" idx="10"/>
          </p:nvPr>
        </p:nvSpPr>
        <p:spPr/>
        <p:txBody>
          <a:bodyPr/>
          <a:lstStyle/>
          <a:p>
            <a:fld id="{693D56BC-1774-4DE9-A588-8851DB23130E}" type="slidenum">
              <a:rPr lang="es-ES" smtClean="0"/>
              <a:t>19</a:t>
            </a:fld>
            <a:endParaRPr lang="es-ES"/>
          </a:p>
        </p:txBody>
      </p:sp>
    </p:spTree>
    <p:extLst>
      <p:ext uri="{BB962C8B-B14F-4D97-AF65-F5344CB8AC3E}">
        <p14:creationId xmlns:p14="http://schemas.microsoft.com/office/powerpoint/2010/main" val="10786159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sz="1200" kern="1200" smtClean="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s-ES" sz="1200" kern="1200" smtClean="0">
                <a:solidFill>
                  <a:schemeClr val="tx1"/>
                </a:solidFill>
                <a:effectLst/>
                <a:latin typeface="+mn-lt"/>
                <a:ea typeface="+mn-ea"/>
                <a:cs typeface="+mn-cs"/>
              </a:rPr>
              <a:t>Por klarigi tiujn konceptojn pri normaj numeroj kaj ilia uzado, mi proponis fari prezenton okaze de venonta kongreso. Jen do, alvenis la momento.</a:t>
            </a:r>
          </a:p>
          <a:p>
            <a:endParaRPr lang="es-ES" sz="1200" kern="120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93D56BC-1774-4DE9-A588-8851DB23130E}" type="slidenum">
              <a:rPr lang="es-ES" smtClean="0"/>
              <a:t>2</a:t>
            </a:fld>
            <a:endParaRPr lang="es-ES"/>
          </a:p>
        </p:txBody>
      </p:sp>
    </p:spTree>
    <p:extLst>
      <p:ext uri="{BB962C8B-B14F-4D97-AF65-F5344CB8AC3E}">
        <p14:creationId xmlns:p14="http://schemas.microsoft.com/office/powerpoint/2010/main" val="296339503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200" kern="1200" smtClean="0">
                <a:solidFill>
                  <a:schemeClr val="tx1"/>
                </a:solidFill>
                <a:effectLst/>
                <a:latin typeface="+mn-lt"/>
                <a:ea typeface="+mn-ea"/>
                <a:cs typeface="+mn-cs"/>
              </a:rPr>
              <a:t>En 1972 kreiĝis la Internacia ISBN-Agentejo, kun sidejo en Londono.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s-ES" sz="1200" kern="120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s-ES" sz="1200" kern="1200" smtClean="0">
                <a:solidFill>
                  <a:schemeClr val="tx1"/>
                </a:solidFill>
                <a:effectLst/>
                <a:latin typeface="+mn-lt"/>
                <a:ea typeface="+mn-ea"/>
                <a:cs typeface="+mn-cs"/>
              </a:rPr>
              <a:t>Ĉi tiu agentejo estas la monda aŭtoritato pri la ISBN-sistemo.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s-ES" sz="1200" kern="120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s-ES" sz="1200" kern="1200" smtClean="0">
                <a:solidFill>
                  <a:schemeClr val="tx1"/>
                </a:solidFill>
                <a:effectLst/>
                <a:latin typeface="+mn-lt"/>
                <a:ea typeface="+mn-ea"/>
                <a:cs typeface="+mn-cs"/>
              </a:rPr>
              <a:t>Ĝia ĉefa funkcio estas antaŭenigi, kunordigi kaj kontroli la uzadon de la ISBN-sistemo tutmonde. </a:t>
            </a:r>
          </a:p>
          <a:p>
            <a:endParaRPr lang="es-ES"/>
          </a:p>
        </p:txBody>
      </p:sp>
      <p:sp>
        <p:nvSpPr>
          <p:cNvPr id="4" name="Slide Number Placeholder 3"/>
          <p:cNvSpPr>
            <a:spLocks noGrp="1"/>
          </p:cNvSpPr>
          <p:nvPr>
            <p:ph type="sldNum" sz="quarter" idx="10"/>
          </p:nvPr>
        </p:nvSpPr>
        <p:spPr/>
        <p:txBody>
          <a:bodyPr/>
          <a:lstStyle/>
          <a:p>
            <a:fld id="{693D56BC-1774-4DE9-A588-8851DB23130E}" type="slidenum">
              <a:rPr lang="es-ES" smtClean="0"/>
              <a:t>20</a:t>
            </a:fld>
            <a:endParaRPr lang="es-ES"/>
          </a:p>
        </p:txBody>
      </p:sp>
    </p:spTree>
    <p:extLst>
      <p:ext uri="{BB962C8B-B14F-4D97-AF65-F5344CB8AC3E}">
        <p14:creationId xmlns:p14="http://schemas.microsoft.com/office/powerpoint/2010/main" val="409265761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200" kern="1200" smtClean="0">
                <a:solidFill>
                  <a:schemeClr val="tx1"/>
                </a:solidFill>
                <a:effectLst/>
                <a:latin typeface="+mn-lt"/>
                <a:ea typeface="+mn-ea"/>
                <a:cs typeface="+mn-cs"/>
              </a:rPr>
              <a:t>En Hispanio oni dekretis la devigecon de la normo en 1972, kaj ĝia mastrumado estis tiam kompetento de la Centra Administracio.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s-ES" sz="1200" kern="120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s-ES" sz="1200" kern="1200" smtClean="0">
                <a:solidFill>
                  <a:schemeClr val="tx1"/>
                </a:solidFill>
                <a:effectLst/>
                <a:latin typeface="+mn-lt"/>
                <a:ea typeface="+mn-ea"/>
                <a:cs typeface="+mn-cs"/>
              </a:rPr>
              <a:t>En 1982 kreiĝis la Hispana ISBN-Agentejo, dependa de la Ministerio pri Kulturo. </a:t>
            </a:r>
          </a:p>
          <a:p>
            <a:endParaRPr lang="es-ES"/>
          </a:p>
        </p:txBody>
      </p:sp>
      <p:sp>
        <p:nvSpPr>
          <p:cNvPr id="4" name="Slide Number Placeholder 3"/>
          <p:cNvSpPr>
            <a:spLocks noGrp="1"/>
          </p:cNvSpPr>
          <p:nvPr>
            <p:ph type="sldNum" sz="quarter" idx="10"/>
          </p:nvPr>
        </p:nvSpPr>
        <p:spPr/>
        <p:txBody>
          <a:bodyPr/>
          <a:lstStyle/>
          <a:p>
            <a:fld id="{693D56BC-1774-4DE9-A588-8851DB23130E}" type="slidenum">
              <a:rPr lang="es-ES" smtClean="0"/>
              <a:t>21</a:t>
            </a:fld>
            <a:endParaRPr lang="es-ES"/>
          </a:p>
        </p:txBody>
      </p:sp>
    </p:spTree>
    <p:extLst>
      <p:ext uri="{BB962C8B-B14F-4D97-AF65-F5344CB8AC3E}">
        <p14:creationId xmlns:p14="http://schemas.microsoft.com/office/powerpoint/2010/main" val="52269868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sz="1200" kern="1200" smtClean="0">
                <a:solidFill>
                  <a:schemeClr val="tx1"/>
                </a:solidFill>
                <a:effectLst/>
                <a:latin typeface="+mn-lt"/>
                <a:ea typeface="+mn-ea"/>
                <a:cs typeface="+mn-cs"/>
              </a:rPr>
              <a:t>Sed en 2010 la Federacio de Asocioj de Hispanaj Eldonistoj surprenis la respondecon mastrumi la Agentejon, kvankam oficiale ĝi plu apartenis al la Ministerio. </a:t>
            </a:r>
          </a:p>
          <a:p>
            <a:endParaRPr lang="es-ES" sz="1200" kern="1200" smtClean="0">
              <a:solidFill>
                <a:schemeClr val="tx1"/>
              </a:solidFill>
              <a:effectLst/>
              <a:latin typeface="+mn-lt"/>
              <a:ea typeface="+mn-ea"/>
              <a:cs typeface="+mn-cs"/>
            </a:endParaRPr>
          </a:p>
          <a:p>
            <a:r>
              <a:rPr lang="es-ES" sz="1200" kern="1200" smtClean="0">
                <a:solidFill>
                  <a:schemeClr val="tx1"/>
                </a:solidFill>
                <a:effectLst/>
                <a:latin typeface="+mn-lt"/>
                <a:ea typeface="+mn-ea"/>
                <a:cs typeface="+mn-cs"/>
              </a:rPr>
              <a:t>En 2015, la Federacio subskribis rektan interkonsenton kun la Internacia ISBN-Agentejo. Ekde tiam, ĝi estas la sola responsa institucio pri la mastrumado de ISBN en la lando.</a:t>
            </a:r>
          </a:p>
          <a:p>
            <a:endParaRPr lang="es-ES"/>
          </a:p>
        </p:txBody>
      </p:sp>
      <p:sp>
        <p:nvSpPr>
          <p:cNvPr id="4" name="Slide Number Placeholder 3"/>
          <p:cNvSpPr>
            <a:spLocks noGrp="1"/>
          </p:cNvSpPr>
          <p:nvPr>
            <p:ph type="sldNum" sz="quarter" idx="10"/>
          </p:nvPr>
        </p:nvSpPr>
        <p:spPr/>
        <p:txBody>
          <a:bodyPr/>
          <a:lstStyle/>
          <a:p>
            <a:fld id="{693D56BC-1774-4DE9-A588-8851DB23130E}" type="slidenum">
              <a:rPr lang="es-ES" smtClean="0"/>
              <a:t>22</a:t>
            </a:fld>
            <a:endParaRPr lang="es-ES"/>
          </a:p>
        </p:txBody>
      </p:sp>
    </p:spTree>
    <p:extLst>
      <p:ext uri="{BB962C8B-B14F-4D97-AF65-F5344CB8AC3E}">
        <p14:creationId xmlns:p14="http://schemas.microsoft.com/office/powerpoint/2010/main" val="401701657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sz="1200" kern="1200" smtClean="0">
                <a:solidFill>
                  <a:schemeClr val="tx1"/>
                </a:solidFill>
                <a:effectLst/>
                <a:latin typeface="+mn-lt"/>
                <a:ea typeface="+mn-ea"/>
                <a:cs typeface="+mn-cs"/>
              </a:rPr>
              <a:t>En la komenco kaj ĝis fine de 2006, la numero konsistis el la siglo ISBN plus 10 numeroj en 4 grupoj disigitaj per strekoj.</a:t>
            </a:r>
          </a:p>
          <a:p>
            <a:endParaRPr lang="es-ES" sz="1200" kern="1200" smtClean="0">
              <a:solidFill>
                <a:schemeClr val="tx1"/>
              </a:solidFill>
              <a:effectLst/>
              <a:latin typeface="+mn-lt"/>
              <a:ea typeface="+mn-ea"/>
              <a:cs typeface="+mn-cs"/>
            </a:endParaRPr>
          </a:p>
          <a:p>
            <a:r>
              <a:rPr lang="es-ES" sz="1200" kern="1200" smtClean="0">
                <a:solidFill>
                  <a:schemeClr val="tx1"/>
                </a:solidFill>
                <a:effectLst/>
                <a:latin typeface="+mn-lt"/>
                <a:ea typeface="+mn-ea"/>
                <a:cs typeface="+mn-cs"/>
              </a:rPr>
              <a:t>La unua bloko estas la kodo de la eldonlando; la dua, la kodo de la eldonejo; la tria bloko identigas la libron; kaj la lasta estas kontrolnumero. </a:t>
            </a:r>
            <a:endParaRPr lang="es-ES"/>
          </a:p>
        </p:txBody>
      </p:sp>
      <p:sp>
        <p:nvSpPr>
          <p:cNvPr id="4" name="Slide Number Placeholder 3"/>
          <p:cNvSpPr>
            <a:spLocks noGrp="1"/>
          </p:cNvSpPr>
          <p:nvPr>
            <p:ph type="sldNum" sz="quarter" idx="10"/>
          </p:nvPr>
        </p:nvSpPr>
        <p:spPr/>
        <p:txBody>
          <a:bodyPr/>
          <a:lstStyle/>
          <a:p>
            <a:fld id="{693D56BC-1774-4DE9-A588-8851DB23130E}" type="slidenum">
              <a:rPr lang="es-ES" smtClean="0"/>
              <a:t>23</a:t>
            </a:fld>
            <a:endParaRPr lang="es-ES"/>
          </a:p>
        </p:txBody>
      </p:sp>
    </p:spTree>
    <p:extLst>
      <p:ext uri="{BB962C8B-B14F-4D97-AF65-F5344CB8AC3E}">
        <p14:creationId xmlns:p14="http://schemas.microsoft.com/office/powerpoint/2010/main" val="87624851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sz="1200" kern="1200" smtClean="0">
                <a:solidFill>
                  <a:schemeClr val="tx1"/>
                </a:solidFill>
                <a:effectLst/>
                <a:latin typeface="+mn-lt"/>
                <a:ea typeface="+mn-ea"/>
                <a:cs typeface="+mn-cs"/>
              </a:rPr>
              <a:t>Ekde januaro 2007, ISBN havas 13 numerojn, ĉar oni aldonis al ĝi la kodon 978, kiu faras ĝin kompatebla kun la strikoda sistemo EAN, Internacia Varnumero. Fakte, la aldonita numero 978 identigas la varon libro en la EAN-sistemo. ISBN en ĝia formo de EAN-strikodo povas esti legita de maŝinoj, kio malhelpas erarojn dum la komerca mastrumado. </a:t>
            </a:r>
          </a:p>
          <a:p>
            <a:endParaRPr lang="es-ES" sz="1200" kern="1200" smtClean="0">
              <a:solidFill>
                <a:schemeClr val="tx1"/>
              </a:solidFill>
              <a:effectLst/>
              <a:latin typeface="+mn-lt"/>
              <a:ea typeface="+mn-ea"/>
              <a:cs typeface="+mn-cs"/>
            </a:endParaRPr>
          </a:p>
          <a:p>
            <a:r>
              <a:rPr lang="es-ES" sz="1200" kern="1200" smtClean="0">
                <a:solidFill>
                  <a:schemeClr val="tx1"/>
                </a:solidFill>
                <a:effectLst/>
                <a:latin typeface="+mn-lt"/>
                <a:ea typeface="+mn-ea"/>
                <a:cs typeface="+mn-cs"/>
              </a:rPr>
              <a:t>Baldaŭ elĉerpiĝos la numerblokoj komenciĝantaj per 978 kaj ekfuncios la blokoj komenciĝantaj per 979. Dum iom da tempo kunestos en la libromerkato ISBN-oj kun ambaŭ sistemoj. </a:t>
            </a:r>
          </a:p>
          <a:p>
            <a:endParaRPr lang="es-ES"/>
          </a:p>
        </p:txBody>
      </p:sp>
      <p:sp>
        <p:nvSpPr>
          <p:cNvPr id="4" name="Slide Number Placeholder 3"/>
          <p:cNvSpPr>
            <a:spLocks noGrp="1"/>
          </p:cNvSpPr>
          <p:nvPr>
            <p:ph type="sldNum" sz="quarter" idx="10"/>
          </p:nvPr>
        </p:nvSpPr>
        <p:spPr/>
        <p:txBody>
          <a:bodyPr/>
          <a:lstStyle/>
          <a:p>
            <a:fld id="{693D56BC-1774-4DE9-A588-8851DB23130E}" type="slidenum">
              <a:rPr lang="es-ES" smtClean="0"/>
              <a:t>24</a:t>
            </a:fld>
            <a:endParaRPr lang="es-ES"/>
          </a:p>
        </p:txBody>
      </p:sp>
    </p:spTree>
    <p:extLst>
      <p:ext uri="{BB962C8B-B14F-4D97-AF65-F5344CB8AC3E}">
        <p14:creationId xmlns:p14="http://schemas.microsoft.com/office/powerpoint/2010/main" val="421121775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smtClean="0"/>
              <a:t>Nuna kodo por memeldonantoj estas 09. </a:t>
            </a:r>
            <a:endParaRPr lang="es-ES"/>
          </a:p>
        </p:txBody>
      </p:sp>
      <p:sp>
        <p:nvSpPr>
          <p:cNvPr id="4" name="Slide Number Placeholder 3"/>
          <p:cNvSpPr>
            <a:spLocks noGrp="1"/>
          </p:cNvSpPr>
          <p:nvPr>
            <p:ph type="sldNum" sz="quarter" idx="10"/>
          </p:nvPr>
        </p:nvSpPr>
        <p:spPr/>
        <p:txBody>
          <a:bodyPr/>
          <a:lstStyle/>
          <a:p>
            <a:fld id="{693D56BC-1774-4DE9-A588-8851DB23130E}" type="slidenum">
              <a:rPr lang="es-ES" smtClean="0"/>
              <a:t>25</a:t>
            </a:fld>
            <a:endParaRPr lang="es-ES"/>
          </a:p>
        </p:txBody>
      </p:sp>
    </p:spTree>
    <p:extLst>
      <p:ext uri="{BB962C8B-B14F-4D97-AF65-F5344CB8AC3E}">
        <p14:creationId xmlns:p14="http://schemas.microsoft.com/office/powerpoint/2010/main" val="48571195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sz="1200" kern="1200" smtClean="0">
                <a:solidFill>
                  <a:schemeClr val="tx1"/>
                </a:solidFill>
                <a:effectLst/>
                <a:latin typeface="+mn-lt"/>
                <a:ea typeface="+mn-ea"/>
                <a:cs typeface="+mn-cs"/>
              </a:rPr>
              <a:t>Ĝis 2007 ISBN estis deviga kaj senpaga en Hispanio. Ekde 2008 ISBN ne plu estas deviga, laŭ dekreto de la Ministerio pri Kulturo. Sed ĝi komencis esti pagenda en 2015, kiam la servo privatiĝis. </a:t>
            </a:r>
          </a:p>
          <a:p>
            <a:endParaRPr lang="es-ES" sz="1200" kern="1200" smtClean="0">
              <a:solidFill>
                <a:schemeClr val="tx1"/>
              </a:solidFill>
              <a:effectLst/>
              <a:latin typeface="+mn-lt"/>
              <a:ea typeface="+mn-ea"/>
              <a:cs typeface="+mn-cs"/>
            </a:endParaRPr>
          </a:p>
          <a:p>
            <a:r>
              <a:rPr lang="es-ES" sz="1200" kern="1200" smtClean="0">
                <a:solidFill>
                  <a:schemeClr val="tx1"/>
                </a:solidFill>
                <a:effectLst/>
                <a:latin typeface="+mn-lt"/>
                <a:ea typeface="+mn-ea"/>
                <a:cs typeface="+mn-cs"/>
              </a:rPr>
              <a:t>Restu klare do, ke estas nenia devigo havi ISBN-on por ricevi leĝan deponnumeron aŭ por publikigi libron. </a:t>
            </a:r>
          </a:p>
          <a:p>
            <a:endParaRPr lang="es-ES" sz="1200" kern="1200" smtClean="0">
              <a:solidFill>
                <a:schemeClr val="tx1"/>
              </a:solidFill>
              <a:effectLst/>
              <a:latin typeface="+mn-lt"/>
              <a:ea typeface="+mn-ea"/>
              <a:cs typeface="+mn-cs"/>
            </a:endParaRPr>
          </a:p>
          <a:p>
            <a:r>
              <a:rPr lang="es-ES" sz="1200" kern="1200" smtClean="0">
                <a:solidFill>
                  <a:schemeClr val="tx1"/>
                </a:solidFill>
                <a:effectLst/>
                <a:latin typeface="+mn-lt"/>
                <a:ea typeface="+mn-ea"/>
                <a:cs typeface="+mn-cs"/>
              </a:rPr>
              <a:t>ISBN ne estas deviga. Tamen ja tre konsilinda por eldonaĵoj, kiuj volas eniri la libromerkaton.</a:t>
            </a:r>
          </a:p>
          <a:p>
            <a:endParaRPr lang="es-ES"/>
          </a:p>
        </p:txBody>
      </p:sp>
      <p:sp>
        <p:nvSpPr>
          <p:cNvPr id="4" name="Slide Number Placeholder 3"/>
          <p:cNvSpPr>
            <a:spLocks noGrp="1"/>
          </p:cNvSpPr>
          <p:nvPr>
            <p:ph type="sldNum" sz="quarter" idx="10"/>
          </p:nvPr>
        </p:nvSpPr>
        <p:spPr/>
        <p:txBody>
          <a:bodyPr/>
          <a:lstStyle/>
          <a:p>
            <a:fld id="{693D56BC-1774-4DE9-A588-8851DB23130E}" type="slidenum">
              <a:rPr lang="es-ES" smtClean="0"/>
              <a:t>26</a:t>
            </a:fld>
            <a:endParaRPr lang="es-ES"/>
          </a:p>
        </p:txBody>
      </p:sp>
    </p:spTree>
    <p:extLst>
      <p:ext uri="{BB962C8B-B14F-4D97-AF65-F5344CB8AC3E}">
        <p14:creationId xmlns:p14="http://schemas.microsoft.com/office/powerpoint/2010/main" val="8701867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sz="1200" kern="1200" smtClean="0">
                <a:solidFill>
                  <a:schemeClr val="tx1"/>
                </a:solidFill>
                <a:effectLst/>
                <a:latin typeface="+mn-lt"/>
                <a:ea typeface="+mn-ea"/>
                <a:cs typeface="+mn-cs"/>
              </a:rPr>
              <a:t>Se oni decidas uzi ĝin, ĝi devas aperi en videbla loko, prefere apud la deponleĝa numero en la paĝo de kreditoj aŭ en la dorso de la titolpaĝo. </a:t>
            </a:r>
          </a:p>
          <a:p>
            <a:endParaRPr lang="es-ES" sz="1200" kern="1200" smtClean="0">
              <a:solidFill>
                <a:schemeClr val="tx1"/>
              </a:solidFill>
              <a:effectLst/>
              <a:latin typeface="+mn-lt"/>
              <a:ea typeface="+mn-ea"/>
              <a:cs typeface="+mn-cs"/>
            </a:endParaRPr>
          </a:p>
          <a:p>
            <a:r>
              <a:rPr lang="es-ES" sz="1200" kern="1200" smtClean="0">
                <a:solidFill>
                  <a:schemeClr val="tx1"/>
                </a:solidFill>
                <a:effectLst/>
                <a:latin typeface="+mn-lt"/>
                <a:ea typeface="+mn-ea"/>
                <a:cs typeface="+mn-cs"/>
              </a:rPr>
              <a:t>La EAN-strikodo kutime aperas en la dorso de la kovrilo kaj oni rekomendas aperigi sur ĝi denove la ISBN-on kompleta. </a:t>
            </a:r>
          </a:p>
          <a:p>
            <a:endParaRPr lang="es-ES" sz="1200" kern="1200" smtClean="0">
              <a:solidFill>
                <a:schemeClr val="tx1"/>
              </a:solidFill>
              <a:effectLst/>
              <a:latin typeface="+mn-lt"/>
              <a:ea typeface="+mn-ea"/>
              <a:cs typeface="+mn-cs"/>
            </a:endParaRPr>
          </a:p>
          <a:p>
            <a:r>
              <a:rPr lang="es-ES" sz="1200" kern="1200" smtClean="0">
                <a:solidFill>
                  <a:schemeClr val="tx1"/>
                </a:solidFill>
                <a:effectLst/>
                <a:latin typeface="+mn-lt"/>
                <a:ea typeface="+mn-ea"/>
                <a:cs typeface="+mn-cs"/>
              </a:rPr>
              <a:t>Rimarku, ke kvankam la EAN-kodo konstruiĝas</a:t>
            </a:r>
            <a:r>
              <a:rPr lang="es-ES" sz="1200" kern="1200" baseline="0" smtClean="0">
                <a:solidFill>
                  <a:schemeClr val="tx1"/>
                </a:solidFill>
                <a:effectLst/>
                <a:latin typeface="+mn-lt"/>
                <a:ea typeface="+mn-ea"/>
                <a:cs typeface="+mn-cs"/>
              </a:rPr>
              <a:t> sur ISBN, temas pri du malsamaj kodoj kaj respondas al malsamaj konceptoj kaj bezonoj. </a:t>
            </a:r>
            <a:endParaRPr lang="es-ES" sz="1200" kern="1200" smtClean="0">
              <a:solidFill>
                <a:schemeClr val="tx1"/>
              </a:solidFill>
              <a:effectLst/>
              <a:latin typeface="+mn-lt"/>
              <a:ea typeface="+mn-ea"/>
              <a:cs typeface="+mn-cs"/>
            </a:endParaRPr>
          </a:p>
          <a:p>
            <a:endParaRPr lang="es-ES"/>
          </a:p>
        </p:txBody>
      </p:sp>
      <p:sp>
        <p:nvSpPr>
          <p:cNvPr id="4" name="Slide Number Placeholder 3"/>
          <p:cNvSpPr>
            <a:spLocks noGrp="1"/>
          </p:cNvSpPr>
          <p:nvPr>
            <p:ph type="sldNum" sz="quarter" idx="10"/>
          </p:nvPr>
        </p:nvSpPr>
        <p:spPr/>
        <p:txBody>
          <a:bodyPr/>
          <a:lstStyle/>
          <a:p>
            <a:fld id="{693D56BC-1774-4DE9-A588-8851DB23130E}" type="slidenum">
              <a:rPr lang="es-ES" smtClean="0"/>
              <a:t>27</a:t>
            </a:fld>
            <a:endParaRPr lang="es-ES"/>
          </a:p>
        </p:txBody>
      </p:sp>
    </p:spTree>
    <p:extLst>
      <p:ext uri="{BB962C8B-B14F-4D97-AF65-F5344CB8AC3E}">
        <p14:creationId xmlns:p14="http://schemas.microsoft.com/office/powerpoint/2010/main" val="283023267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sz="1200" kern="1200" smtClean="0">
                <a:solidFill>
                  <a:schemeClr val="tx1"/>
                </a:solidFill>
                <a:effectLst/>
                <a:latin typeface="+mn-lt"/>
                <a:ea typeface="+mn-ea"/>
                <a:cs typeface="+mn-cs"/>
              </a:rPr>
              <a:t>ISBN povas esti uzata por paperaj kaj elektronikaj libroj, ĉar ĉi lastaj ankaŭ bezonas identigilon por eniri en la komercajn kanalojn.</a:t>
            </a:r>
          </a:p>
          <a:p>
            <a:endParaRPr lang="es-ES" sz="1200" kern="1200" smtClean="0">
              <a:solidFill>
                <a:schemeClr val="tx1"/>
              </a:solidFill>
              <a:effectLst/>
              <a:latin typeface="+mn-lt"/>
              <a:ea typeface="+mn-ea"/>
              <a:cs typeface="+mn-cs"/>
            </a:endParaRPr>
          </a:p>
          <a:p>
            <a:r>
              <a:rPr lang="es-ES" sz="1200" kern="1200" smtClean="0">
                <a:solidFill>
                  <a:schemeClr val="tx1"/>
                </a:solidFill>
                <a:effectLst/>
                <a:latin typeface="+mn-lt"/>
                <a:ea typeface="+mn-ea"/>
                <a:cs typeface="+mn-cs"/>
              </a:rPr>
              <a:t>Nova eldono postulas novan ISBN-on. Por simplaj represoj konserviĝas la sama numero.</a:t>
            </a:r>
            <a:endParaRPr lang="es-ES"/>
          </a:p>
        </p:txBody>
      </p:sp>
      <p:sp>
        <p:nvSpPr>
          <p:cNvPr id="4" name="Slide Number Placeholder 3"/>
          <p:cNvSpPr>
            <a:spLocks noGrp="1"/>
          </p:cNvSpPr>
          <p:nvPr>
            <p:ph type="sldNum" sz="quarter" idx="10"/>
          </p:nvPr>
        </p:nvSpPr>
        <p:spPr/>
        <p:txBody>
          <a:bodyPr/>
          <a:lstStyle/>
          <a:p>
            <a:fld id="{693D56BC-1774-4DE9-A588-8851DB23130E}" type="slidenum">
              <a:rPr lang="es-ES" smtClean="0"/>
              <a:t>28</a:t>
            </a:fld>
            <a:endParaRPr lang="es-ES"/>
          </a:p>
        </p:txBody>
      </p:sp>
    </p:spTree>
    <p:extLst>
      <p:ext uri="{BB962C8B-B14F-4D97-AF65-F5344CB8AC3E}">
        <p14:creationId xmlns:p14="http://schemas.microsoft.com/office/powerpoint/2010/main" val="291055971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sz="1200" kern="1200" smtClean="0">
                <a:solidFill>
                  <a:schemeClr val="tx1"/>
                </a:solidFill>
                <a:effectLst/>
                <a:latin typeface="+mn-lt"/>
                <a:ea typeface="+mn-ea"/>
                <a:cs typeface="+mn-cs"/>
              </a:rPr>
              <a:t>Se la eldonaĵo konsistas el pluraj volumoj, bezonatas unu ISBN por la tuto kaj alia por ĉiu aparta volumo.</a:t>
            </a:r>
          </a:p>
          <a:p>
            <a:endParaRPr lang="es-ES" sz="1200" kern="1200" smtClean="0">
              <a:solidFill>
                <a:schemeClr val="tx1"/>
              </a:solidFill>
              <a:effectLst/>
              <a:latin typeface="+mn-lt"/>
              <a:ea typeface="+mn-ea"/>
              <a:cs typeface="+mn-cs"/>
            </a:endParaRPr>
          </a:p>
          <a:p>
            <a:r>
              <a:rPr lang="es-ES" sz="1200" kern="1200" smtClean="0">
                <a:solidFill>
                  <a:schemeClr val="tx1"/>
                </a:solidFill>
                <a:effectLst/>
                <a:latin typeface="+mn-lt"/>
                <a:ea typeface="+mn-ea"/>
                <a:cs typeface="+mn-cs"/>
              </a:rPr>
              <a:t>En la kazo de kuneldonoj, ĉiu eldonisto povas havi sian ISBN-on kaj ambaŭ devas aperi en la eldonaĵo. Se nur unu el ili okupiĝas pri la distribuado, tiu aperu ankaŭ en la dorso de la kovrilo sur la EAN-strikodo.</a:t>
            </a:r>
          </a:p>
          <a:p>
            <a:endParaRPr lang="es-ES"/>
          </a:p>
        </p:txBody>
      </p:sp>
      <p:sp>
        <p:nvSpPr>
          <p:cNvPr id="4" name="Slide Number Placeholder 3"/>
          <p:cNvSpPr>
            <a:spLocks noGrp="1"/>
          </p:cNvSpPr>
          <p:nvPr>
            <p:ph type="sldNum" sz="quarter" idx="10"/>
          </p:nvPr>
        </p:nvSpPr>
        <p:spPr/>
        <p:txBody>
          <a:bodyPr/>
          <a:lstStyle/>
          <a:p>
            <a:fld id="{693D56BC-1774-4DE9-A588-8851DB23130E}" type="slidenum">
              <a:rPr lang="es-ES" smtClean="0"/>
              <a:t>29</a:t>
            </a:fld>
            <a:endParaRPr lang="es-ES"/>
          </a:p>
        </p:txBody>
      </p:sp>
    </p:spTree>
    <p:extLst>
      <p:ext uri="{BB962C8B-B14F-4D97-AF65-F5344CB8AC3E}">
        <p14:creationId xmlns:p14="http://schemas.microsoft.com/office/powerpoint/2010/main" val="2481307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200" kern="1200" smtClean="0">
                <a:solidFill>
                  <a:schemeClr val="tx1"/>
                </a:solidFill>
                <a:effectLst/>
                <a:latin typeface="+mn-lt"/>
                <a:ea typeface="+mn-ea"/>
                <a:cs typeface="+mn-cs"/>
              </a:rPr>
              <a:t>La uzado de normaj numeroj, eĉ en la kazo de la internaciaj, ne estas nepre submetitaj al la samaj leĝaj postuloj en ĉiuj landoj. Eĉ</a:t>
            </a:r>
            <a:r>
              <a:rPr lang="es-ES" sz="1200" kern="1200" baseline="0" smtClean="0">
                <a:solidFill>
                  <a:schemeClr val="tx1"/>
                </a:solidFill>
                <a:effectLst/>
                <a:latin typeface="+mn-lt"/>
                <a:ea typeface="+mn-ea"/>
                <a:cs typeface="+mn-cs"/>
              </a:rPr>
              <a:t> en la sama lando, ili povas ŝanĝiĝi laŭ la jaroj. </a:t>
            </a:r>
            <a:r>
              <a:rPr lang="es-ES" sz="1200" kern="1200" smtClean="0">
                <a:solidFill>
                  <a:schemeClr val="tx1"/>
                </a:solidFill>
                <a:effectLst/>
                <a:latin typeface="+mn-lt"/>
                <a:ea typeface="+mn-ea"/>
                <a:cs typeface="+mn-cs"/>
              </a:rPr>
              <a:t>Mi fokusigos la temon en la nuna praktiko de Hispanio.</a:t>
            </a:r>
          </a:p>
          <a:p>
            <a:pPr marL="0" marR="0" lvl="0" indent="0" algn="l" defTabSz="914400" rtl="0" eaLnBrk="1" fontAlgn="auto" latinLnBrk="0" hangingPunct="1">
              <a:lnSpc>
                <a:spcPct val="100000"/>
              </a:lnSpc>
              <a:spcBef>
                <a:spcPts val="0"/>
              </a:spcBef>
              <a:spcAft>
                <a:spcPts val="0"/>
              </a:spcAft>
              <a:buClrTx/>
              <a:buSzTx/>
              <a:buFontTx/>
              <a:buNone/>
              <a:tabLst/>
              <a:defRPr/>
            </a:pPr>
            <a:endParaRPr lang="es-ES" sz="1200" kern="120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s-ES" sz="1200" kern="1200" smtClean="0">
                <a:solidFill>
                  <a:schemeClr val="tx1"/>
                </a:solidFill>
                <a:effectLst/>
                <a:latin typeface="+mn-lt"/>
                <a:ea typeface="+mn-ea"/>
                <a:cs typeface="+mn-cs"/>
              </a:rPr>
              <a:t>Ni komencu per la ĉefa, la leĝa deponnumero. </a:t>
            </a:r>
          </a:p>
          <a:p>
            <a:endParaRPr lang="es-ES" sz="1200" kern="1200" smtClean="0">
              <a:solidFill>
                <a:schemeClr val="tx1"/>
              </a:solidFill>
              <a:effectLst/>
              <a:latin typeface="+mn-lt"/>
              <a:ea typeface="+mn-ea"/>
              <a:cs typeface="+mn-cs"/>
            </a:endParaRPr>
          </a:p>
          <a:p>
            <a:r>
              <a:rPr lang="es-ES" sz="1200" kern="1200" smtClean="0">
                <a:solidFill>
                  <a:schemeClr val="tx1"/>
                </a:solidFill>
                <a:effectLst/>
                <a:latin typeface="+mn-lt"/>
                <a:ea typeface="+mn-ea"/>
                <a:cs typeface="+mn-cs"/>
              </a:rPr>
              <a:t>La leĝa deponnumero estas rimedo por kontroli la efektivigon de la Leĝa Depono, kiu estas la devo trudita per leĝo deponi ĉe unu aŭ pluraj bibliotekoj kopiojn de la eldonaĵoj produktitaj en la lando.</a:t>
            </a:r>
          </a:p>
          <a:p>
            <a:endParaRPr lang="es-ES" smtClean="0"/>
          </a:p>
          <a:p>
            <a:endParaRPr lang="es-ES"/>
          </a:p>
        </p:txBody>
      </p:sp>
      <p:sp>
        <p:nvSpPr>
          <p:cNvPr id="4" name="Slide Number Placeholder 3"/>
          <p:cNvSpPr>
            <a:spLocks noGrp="1"/>
          </p:cNvSpPr>
          <p:nvPr>
            <p:ph type="sldNum" sz="quarter" idx="10"/>
          </p:nvPr>
        </p:nvSpPr>
        <p:spPr/>
        <p:txBody>
          <a:bodyPr/>
          <a:lstStyle/>
          <a:p>
            <a:fld id="{693D56BC-1774-4DE9-A588-8851DB23130E}" type="slidenum">
              <a:rPr lang="es-ES" smtClean="0"/>
              <a:t>3</a:t>
            </a:fld>
            <a:endParaRPr lang="es-ES"/>
          </a:p>
        </p:txBody>
      </p:sp>
    </p:spTree>
    <p:extLst>
      <p:ext uri="{BB962C8B-B14F-4D97-AF65-F5344CB8AC3E}">
        <p14:creationId xmlns:p14="http://schemas.microsoft.com/office/powerpoint/2010/main" val="190990444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sz="1200" kern="1200" smtClean="0">
                <a:solidFill>
                  <a:schemeClr val="tx1"/>
                </a:solidFill>
                <a:effectLst/>
                <a:latin typeface="+mn-lt"/>
                <a:ea typeface="+mn-ea"/>
                <a:cs typeface="+mn-cs"/>
              </a:rPr>
              <a:t>La ISSN, Internacia Norma Numero por Seriaĵoj, estas la internacia kodo por identigi gazetojn, ĵurnalojn, bultenojn, kaj aliajn tipojn de seriaj eldonaĵoj. </a:t>
            </a:r>
          </a:p>
          <a:p>
            <a:endParaRPr lang="es-ES" sz="1200" kern="1200" smtClean="0">
              <a:solidFill>
                <a:schemeClr val="tx1"/>
              </a:solidFill>
              <a:effectLst/>
              <a:latin typeface="+mn-lt"/>
              <a:ea typeface="+mn-ea"/>
              <a:cs typeface="+mn-cs"/>
            </a:endParaRPr>
          </a:p>
          <a:p>
            <a:r>
              <a:rPr lang="es-ES" sz="1200" kern="1200" smtClean="0">
                <a:solidFill>
                  <a:schemeClr val="tx1"/>
                </a:solidFill>
                <a:effectLst/>
                <a:latin typeface="+mn-lt"/>
                <a:ea typeface="+mn-ea"/>
                <a:cs typeface="+mn-cs"/>
              </a:rPr>
              <a:t>Ĝi estas la ekvivalento por seriaĵoj de la ISBN por libroj, kaj ankaŭ estas ISO-normo.</a:t>
            </a:r>
            <a:endParaRPr lang="es-ES"/>
          </a:p>
        </p:txBody>
      </p:sp>
      <p:sp>
        <p:nvSpPr>
          <p:cNvPr id="4" name="Slide Number Placeholder 3"/>
          <p:cNvSpPr>
            <a:spLocks noGrp="1"/>
          </p:cNvSpPr>
          <p:nvPr>
            <p:ph type="sldNum" sz="quarter" idx="10"/>
          </p:nvPr>
        </p:nvSpPr>
        <p:spPr/>
        <p:txBody>
          <a:bodyPr/>
          <a:lstStyle/>
          <a:p>
            <a:fld id="{693D56BC-1774-4DE9-A588-8851DB23130E}" type="slidenum">
              <a:rPr lang="es-ES" smtClean="0"/>
              <a:t>30</a:t>
            </a:fld>
            <a:endParaRPr lang="es-ES"/>
          </a:p>
        </p:txBody>
      </p:sp>
    </p:spTree>
    <p:extLst>
      <p:ext uri="{BB962C8B-B14F-4D97-AF65-F5344CB8AC3E}">
        <p14:creationId xmlns:p14="http://schemas.microsoft.com/office/powerpoint/2010/main" val="10758327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200" kern="1200" smtClean="0">
                <a:solidFill>
                  <a:schemeClr val="tx1"/>
                </a:solidFill>
                <a:effectLst/>
                <a:latin typeface="+mn-lt"/>
                <a:ea typeface="+mn-ea"/>
                <a:cs typeface="+mn-cs"/>
              </a:rPr>
              <a:t>Por la mastrumado de la normo kreiĝis en 1976 la </a:t>
            </a:r>
            <a:r>
              <a:rPr lang="aa-ET" sz="1200" kern="1200" smtClean="0">
                <a:solidFill>
                  <a:schemeClr val="tx1"/>
                </a:solidFill>
                <a:effectLst/>
                <a:latin typeface="+mn-lt"/>
                <a:ea typeface="+mn-ea"/>
                <a:cs typeface="+mn-cs"/>
              </a:rPr>
              <a:t>Internacia Centro por la Registrado de Seriaj Eldonaĵoj</a:t>
            </a:r>
            <a:r>
              <a:rPr lang="es-ES" sz="1200" kern="1200" smtClean="0">
                <a:solidFill>
                  <a:schemeClr val="tx1"/>
                </a:solidFill>
                <a:effectLst/>
                <a:latin typeface="+mn-lt"/>
                <a:ea typeface="+mn-ea"/>
                <a:cs typeface="+mn-cs"/>
              </a:rPr>
              <a:t> ankaŭ konata kiel Internacia ISSN-Centro. Ĝi kreiĝis laŭ interkonsento inter Unesko kaj Francio kaj ĝia sidejo troviĝas en Parizo.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s-ES" sz="1200" kern="120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s-ES" sz="1200" kern="1200" smtClean="0">
                <a:solidFill>
                  <a:schemeClr val="tx1"/>
                </a:solidFill>
                <a:effectLst/>
                <a:latin typeface="+mn-lt"/>
                <a:ea typeface="+mn-ea"/>
                <a:cs typeface="+mn-cs"/>
              </a:rPr>
              <a:t>Temas pri interregistara organizaĵo, kies funkcio estas kunordigi je internacia nivelo la indentigon kaj priskribon de la seriaj eldonaĵoj.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s-ES" sz="1200" kern="120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s-ES" sz="1200" kern="1200" smtClean="0">
                <a:solidFill>
                  <a:schemeClr val="tx1"/>
                </a:solidFill>
                <a:effectLst/>
                <a:latin typeface="+mn-lt"/>
                <a:ea typeface="+mn-ea"/>
                <a:cs typeface="+mn-cs"/>
              </a:rPr>
              <a:t>Pri la aplikado de la normo en la mondo responsas la diversaj Naciaj ISSN-Centroj, kiuj konstituas la ISSN-Reton, nuntempe konsistanta el 94 landoj.</a:t>
            </a:r>
          </a:p>
          <a:p>
            <a:endParaRPr lang="es-ES"/>
          </a:p>
        </p:txBody>
      </p:sp>
      <p:sp>
        <p:nvSpPr>
          <p:cNvPr id="4" name="Slide Number Placeholder 3"/>
          <p:cNvSpPr>
            <a:spLocks noGrp="1"/>
          </p:cNvSpPr>
          <p:nvPr>
            <p:ph type="sldNum" sz="quarter" idx="10"/>
          </p:nvPr>
        </p:nvSpPr>
        <p:spPr/>
        <p:txBody>
          <a:bodyPr/>
          <a:lstStyle/>
          <a:p>
            <a:fld id="{693D56BC-1774-4DE9-A588-8851DB23130E}" type="slidenum">
              <a:rPr lang="es-ES" smtClean="0"/>
              <a:t>31</a:t>
            </a:fld>
            <a:endParaRPr lang="es-ES"/>
          </a:p>
        </p:txBody>
      </p:sp>
    </p:spTree>
    <p:extLst>
      <p:ext uri="{BB962C8B-B14F-4D97-AF65-F5344CB8AC3E}">
        <p14:creationId xmlns:p14="http://schemas.microsoft.com/office/powerpoint/2010/main" val="48457531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sz="1200" kern="1200" smtClean="0">
                <a:solidFill>
                  <a:schemeClr val="tx1"/>
                </a:solidFill>
                <a:effectLst/>
                <a:latin typeface="+mn-lt"/>
                <a:ea typeface="+mn-ea"/>
                <a:cs typeface="+mn-cs"/>
              </a:rPr>
              <a:t>Hispanio aliĝis al la Reto en 1978, kiam kreiĝis la Hispana Nacia ISSN-Centro. Ĝia nuntempa sidejo troviĝas en la Nacia Biblioteko. Tamen, ekde 2007, la eldonistoj kaj entreprenoj kun sidejoj en Katalunio, devas fari la demarŝon pri ISSN en la Biblioteko de Katalunio.</a:t>
            </a:r>
          </a:p>
          <a:p>
            <a:endParaRPr lang="es-ES" sz="1200" kern="1200" smtClean="0">
              <a:solidFill>
                <a:schemeClr val="tx1"/>
              </a:solidFill>
              <a:effectLst/>
              <a:latin typeface="+mn-lt"/>
              <a:ea typeface="+mn-ea"/>
              <a:cs typeface="+mn-cs"/>
            </a:endParaRPr>
          </a:p>
          <a:p>
            <a:r>
              <a:rPr lang="es-ES" sz="1200" kern="1200" smtClean="0">
                <a:solidFill>
                  <a:schemeClr val="tx1"/>
                </a:solidFill>
                <a:effectLst/>
                <a:latin typeface="+mn-lt"/>
                <a:ea typeface="+mn-ea"/>
                <a:cs typeface="+mn-cs"/>
              </a:rPr>
              <a:t>ISSN estas senpaga kaj ne deviga, sed rekomendinda por ĉiuj seriaĵoj paperaj aŭ bitaj.</a:t>
            </a:r>
          </a:p>
          <a:p>
            <a:endParaRPr lang="es-ES" sz="1200" kern="1200" smtClean="0">
              <a:solidFill>
                <a:schemeClr val="tx1"/>
              </a:solidFill>
              <a:effectLst/>
              <a:latin typeface="+mn-lt"/>
              <a:ea typeface="+mn-ea"/>
              <a:cs typeface="+mn-cs"/>
            </a:endParaRPr>
          </a:p>
          <a:p>
            <a:r>
              <a:rPr lang="es-ES" sz="1200" kern="1200" smtClean="0">
                <a:solidFill>
                  <a:schemeClr val="tx1"/>
                </a:solidFill>
                <a:effectLst/>
                <a:latin typeface="+mn-lt"/>
                <a:ea typeface="+mn-ea"/>
                <a:cs typeface="+mn-cs"/>
              </a:rPr>
              <a:t>Ĝi funkcias, same kiel ISBN por la mastrumado de mendoj kaj kontrolo de stokoj, kaj permesas malhelpi ambiguecon en la kazoj de similaj aŭ identaj titoloj (imagu, kiom de seriaĵoj en la hispanlingva mondo povas porti la titolon “Boletín”, ekzemple).</a:t>
            </a:r>
          </a:p>
          <a:p>
            <a:endParaRPr lang="es-ES"/>
          </a:p>
        </p:txBody>
      </p:sp>
      <p:sp>
        <p:nvSpPr>
          <p:cNvPr id="4" name="Slide Number Placeholder 3"/>
          <p:cNvSpPr>
            <a:spLocks noGrp="1"/>
          </p:cNvSpPr>
          <p:nvPr>
            <p:ph type="sldNum" sz="quarter" idx="10"/>
          </p:nvPr>
        </p:nvSpPr>
        <p:spPr/>
        <p:txBody>
          <a:bodyPr/>
          <a:lstStyle/>
          <a:p>
            <a:fld id="{693D56BC-1774-4DE9-A588-8851DB23130E}" type="slidenum">
              <a:rPr lang="es-ES" smtClean="0"/>
              <a:t>32</a:t>
            </a:fld>
            <a:endParaRPr lang="es-ES"/>
          </a:p>
        </p:txBody>
      </p:sp>
    </p:spTree>
    <p:extLst>
      <p:ext uri="{BB962C8B-B14F-4D97-AF65-F5344CB8AC3E}">
        <p14:creationId xmlns:p14="http://schemas.microsoft.com/office/powerpoint/2010/main" val="230104320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sz="1200" kern="1200" smtClean="0">
                <a:solidFill>
                  <a:schemeClr val="tx1"/>
                </a:solidFill>
                <a:effectLst/>
                <a:latin typeface="+mn-lt"/>
                <a:ea typeface="+mn-ea"/>
                <a:cs typeface="+mn-cs"/>
              </a:rPr>
              <a:t>Cetere, se iu seria eldonaĵo kunportas ISSN-on, ĝi estas inkludita en la Internacia ISSN-Registro, konsultebla en la ISSN-Portalo.</a:t>
            </a:r>
            <a:endParaRPr lang="es-ES" sz="1200" kern="120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93D56BC-1774-4DE9-A588-8851DB23130E}" type="slidenum">
              <a:rPr lang="es-ES" smtClean="0"/>
              <a:t>33</a:t>
            </a:fld>
            <a:endParaRPr lang="es-ES"/>
          </a:p>
        </p:txBody>
      </p:sp>
    </p:spTree>
    <p:extLst>
      <p:ext uri="{BB962C8B-B14F-4D97-AF65-F5344CB8AC3E}">
        <p14:creationId xmlns:p14="http://schemas.microsoft.com/office/powerpoint/2010/main" val="336971170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200" kern="1200" smtClean="0">
                <a:solidFill>
                  <a:schemeClr val="tx1"/>
                </a:solidFill>
                <a:effectLst/>
                <a:latin typeface="+mn-lt"/>
                <a:ea typeface="+mn-ea"/>
                <a:cs typeface="+mn-cs"/>
              </a:rPr>
              <a:t>Oni trovas la numeron tiel utila, ke foje oni havigas ĝin ankaŭ al ne plu aktivaj seriaĵoj. En ĉi kazo, la Nacia Biblioteko, havigis ĝin, ekzemple, al Esperanto-gazeto okaze de ĝia bita disponigo.</a:t>
            </a:r>
          </a:p>
          <a:p>
            <a:endParaRPr lang="es-ES"/>
          </a:p>
        </p:txBody>
      </p:sp>
      <p:sp>
        <p:nvSpPr>
          <p:cNvPr id="4" name="Slide Number Placeholder 3"/>
          <p:cNvSpPr>
            <a:spLocks noGrp="1"/>
          </p:cNvSpPr>
          <p:nvPr>
            <p:ph type="sldNum" sz="quarter" idx="10"/>
          </p:nvPr>
        </p:nvSpPr>
        <p:spPr/>
        <p:txBody>
          <a:bodyPr/>
          <a:lstStyle/>
          <a:p>
            <a:fld id="{693D56BC-1774-4DE9-A588-8851DB23130E}" type="slidenum">
              <a:rPr lang="es-ES" smtClean="0"/>
              <a:t>34</a:t>
            </a:fld>
            <a:endParaRPr lang="es-ES"/>
          </a:p>
        </p:txBody>
      </p:sp>
    </p:spTree>
    <p:extLst>
      <p:ext uri="{BB962C8B-B14F-4D97-AF65-F5344CB8AC3E}">
        <p14:creationId xmlns:p14="http://schemas.microsoft.com/office/powerpoint/2010/main" val="178145356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sz="1200" kern="1200" smtClean="0">
                <a:solidFill>
                  <a:schemeClr val="tx1"/>
                </a:solidFill>
                <a:effectLst/>
                <a:latin typeface="+mn-lt"/>
                <a:ea typeface="+mn-ea"/>
                <a:cs typeface="+mn-cs"/>
              </a:rPr>
              <a:t>La numero konsistas el 8 ciferoj en du grupoj de 4, disigitaj per streko, el kiuj la lasta estas kontrolnumero. Ĝin antaŭas la siglo ISSN. La ciferoj havas nenian plian signifon ol la nura identigo de la seria eldonaĵo: ne estas kodoj por identigi la landon aŭ la eldoniston.</a:t>
            </a:r>
          </a:p>
          <a:p>
            <a:endParaRPr lang="es-ES" sz="1200" kern="1200" smtClean="0">
              <a:solidFill>
                <a:schemeClr val="tx1"/>
              </a:solidFill>
              <a:effectLst/>
              <a:latin typeface="+mn-lt"/>
              <a:ea typeface="+mn-ea"/>
              <a:cs typeface="+mn-cs"/>
            </a:endParaRPr>
          </a:p>
          <a:p>
            <a:r>
              <a:rPr lang="es-ES" sz="1200" kern="1200" smtClean="0">
                <a:solidFill>
                  <a:schemeClr val="tx1"/>
                </a:solidFill>
                <a:effectLst/>
                <a:latin typeface="+mn-lt"/>
                <a:ea typeface="+mn-ea"/>
                <a:cs typeface="+mn-cs"/>
              </a:rPr>
              <a:t>La ISSN estas ligita al la titolo de la eldonaĵo kaj ŝanĝo en la titolo povus implici ŝanĝon de ISSN. Dum ne estas ŝanĝoj en la titolo, la ISSN restas sama kaj ĝi devas aperi en ĉiuj numeroj de la eldonaĵo.</a:t>
            </a:r>
          </a:p>
          <a:p>
            <a:endParaRPr lang="es-ES"/>
          </a:p>
        </p:txBody>
      </p:sp>
      <p:sp>
        <p:nvSpPr>
          <p:cNvPr id="4" name="Slide Number Placeholder 3"/>
          <p:cNvSpPr>
            <a:spLocks noGrp="1"/>
          </p:cNvSpPr>
          <p:nvPr>
            <p:ph type="sldNum" sz="quarter" idx="10"/>
          </p:nvPr>
        </p:nvSpPr>
        <p:spPr/>
        <p:txBody>
          <a:bodyPr/>
          <a:lstStyle/>
          <a:p>
            <a:fld id="{693D56BC-1774-4DE9-A588-8851DB23130E}" type="slidenum">
              <a:rPr lang="es-ES" smtClean="0"/>
              <a:t>35</a:t>
            </a:fld>
            <a:endParaRPr lang="es-ES"/>
          </a:p>
        </p:txBody>
      </p:sp>
    </p:spTree>
    <p:extLst>
      <p:ext uri="{BB962C8B-B14F-4D97-AF65-F5344CB8AC3E}">
        <p14:creationId xmlns:p14="http://schemas.microsoft.com/office/powerpoint/2010/main" val="410178875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sz="1200" kern="1200" smtClean="0">
                <a:solidFill>
                  <a:schemeClr val="tx1"/>
                </a:solidFill>
                <a:effectLst/>
                <a:latin typeface="+mn-lt"/>
                <a:ea typeface="+mn-ea"/>
                <a:cs typeface="+mn-cs"/>
              </a:rPr>
              <a:t>La sama titolo en malsama formato postulas malsaman numeron. La sama titolo en malsamaj lingvoj, ankaŭ. </a:t>
            </a:r>
          </a:p>
          <a:p>
            <a:r>
              <a:rPr lang="es-ES" sz="1200" kern="1200" smtClean="0">
                <a:solidFill>
                  <a:schemeClr val="tx1"/>
                </a:solidFill>
                <a:effectLst/>
                <a:latin typeface="+mn-lt"/>
                <a:ea typeface="+mn-ea"/>
                <a:cs typeface="+mn-cs"/>
              </a:rPr>
              <a:t>Jen la ekzemplo de Boletín, kiu ricevis ISSN-on por la papera eldonaĵo kaj ankaŭ por la bita versio publikigita en Bitoteko.</a:t>
            </a:r>
          </a:p>
        </p:txBody>
      </p:sp>
      <p:sp>
        <p:nvSpPr>
          <p:cNvPr id="4" name="Slide Number Placeholder 3"/>
          <p:cNvSpPr>
            <a:spLocks noGrp="1"/>
          </p:cNvSpPr>
          <p:nvPr>
            <p:ph type="sldNum" sz="quarter" idx="10"/>
          </p:nvPr>
        </p:nvSpPr>
        <p:spPr/>
        <p:txBody>
          <a:bodyPr/>
          <a:lstStyle/>
          <a:p>
            <a:fld id="{693D56BC-1774-4DE9-A588-8851DB23130E}" type="slidenum">
              <a:rPr lang="es-ES" smtClean="0"/>
              <a:t>36</a:t>
            </a:fld>
            <a:endParaRPr lang="es-ES"/>
          </a:p>
        </p:txBody>
      </p:sp>
    </p:spTree>
    <p:extLst>
      <p:ext uri="{BB962C8B-B14F-4D97-AF65-F5344CB8AC3E}">
        <p14:creationId xmlns:p14="http://schemas.microsoft.com/office/powerpoint/2010/main" val="272748886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sz="1200" kern="1200" smtClean="0">
                <a:solidFill>
                  <a:schemeClr val="tx1"/>
                </a:solidFill>
                <a:effectLst/>
                <a:latin typeface="+mn-lt"/>
                <a:ea typeface="+mn-ea"/>
                <a:cs typeface="+mn-cs"/>
              </a:rPr>
              <a:t>Kaj jen la Bitbulteno, ekzemplo de bitnaskita seriaĵo publikigita nur rete, kiu ankaŭ ricevis ISSN-on.</a:t>
            </a:r>
          </a:p>
          <a:p>
            <a:endParaRPr lang="es-ES" smtClean="0"/>
          </a:p>
          <a:p>
            <a:endParaRPr lang="es-ES"/>
          </a:p>
        </p:txBody>
      </p:sp>
      <p:sp>
        <p:nvSpPr>
          <p:cNvPr id="4" name="Slide Number Placeholder 3"/>
          <p:cNvSpPr>
            <a:spLocks noGrp="1"/>
          </p:cNvSpPr>
          <p:nvPr>
            <p:ph type="sldNum" sz="quarter" idx="10"/>
          </p:nvPr>
        </p:nvSpPr>
        <p:spPr/>
        <p:txBody>
          <a:bodyPr/>
          <a:lstStyle/>
          <a:p>
            <a:fld id="{693D56BC-1774-4DE9-A588-8851DB23130E}" type="slidenum">
              <a:rPr lang="es-ES" smtClean="0"/>
              <a:t>37</a:t>
            </a:fld>
            <a:endParaRPr lang="es-ES"/>
          </a:p>
        </p:txBody>
      </p:sp>
    </p:spTree>
    <p:extLst>
      <p:ext uri="{BB962C8B-B14F-4D97-AF65-F5344CB8AC3E}">
        <p14:creationId xmlns:p14="http://schemas.microsoft.com/office/powerpoint/2010/main" val="197479106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200" kern="1200" smtClean="0">
                <a:solidFill>
                  <a:schemeClr val="tx1"/>
                </a:solidFill>
                <a:effectLst/>
                <a:latin typeface="+mn-lt"/>
                <a:ea typeface="+mn-ea"/>
                <a:cs typeface="+mn-cs"/>
              </a:rPr>
              <a:t>ISSN devas aperi en videbla loko, ofte en la kovrilo aŭ</a:t>
            </a:r>
            <a:r>
              <a:rPr lang="es-ES" sz="1200" kern="1200" baseline="0" smtClean="0">
                <a:solidFill>
                  <a:schemeClr val="tx1"/>
                </a:solidFill>
                <a:effectLst/>
                <a:latin typeface="+mn-lt"/>
                <a:ea typeface="+mn-ea"/>
                <a:cs typeface="+mn-cs"/>
              </a:rPr>
              <a:t> la </a:t>
            </a:r>
            <a:r>
              <a:rPr lang="es-ES" sz="1200" kern="1200" smtClean="0">
                <a:solidFill>
                  <a:schemeClr val="tx1"/>
                </a:solidFill>
                <a:effectLst/>
                <a:latin typeface="+mn-lt"/>
                <a:ea typeface="+mn-ea"/>
                <a:cs typeface="+mn-cs"/>
              </a:rPr>
              <a:t>paĝo</a:t>
            </a:r>
            <a:r>
              <a:rPr lang="es-ES" sz="1200" kern="1200" baseline="0" smtClean="0">
                <a:solidFill>
                  <a:schemeClr val="tx1"/>
                </a:solidFill>
                <a:effectLst/>
                <a:latin typeface="+mn-lt"/>
                <a:ea typeface="+mn-ea"/>
                <a:cs typeface="+mn-cs"/>
              </a:rPr>
              <a:t> de kreditoj.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s-ES" sz="1200" kern="120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s-ES" sz="1200" kern="1200" smtClean="0">
                <a:solidFill>
                  <a:schemeClr val="tx1"/>
                </a:solidFill>
                <a:effectLst/>
                <a:latin typeface="+mn-lt"/>
                <a:ea typeface="+mn-ea"/>
                <a:cs typeface="+mn-cs"/>
              </a:rPr>
              <a:t>Kaj, same kiel ISBN, ISSN povas utili por konstrui EAN-strikodon.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s-ES" sz="1200" kern="1200" baseline="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s-ES" sz="1200" kern="1200" baseline="0" smtClean="0">
                <a:solidFill>
                  <a:schemeClr val="tx1"/>
                </a:solidFill>
                <a:effectLst/>
                <a:latin typeface="+mn-lt"/>
                <a:ea typeface="+mn-ea"/>
                <a:cs typeface="+mn-cs"/>
              </a:rPr>
              <a:t> </a:t>
            </a:r>
            <a:endParaRPr lang="es-ES" sz="1200" kern="1200" smtClean="0">
              <a:solidFill>
                <a:schemeClr val="tx1"/>
              </a:solidFill>
              <a:effectLst/>
              <a:latin typeface="+mn-lt"/>
              <a:ea typeface="+mn-ea"/>
              <a:cs typeface="+mn-cs"/>
            </a:endParaRPr>
          </a:p>
          <a:p>
            <a:endParaRPr lang="es-ES"/>
          </a:p>
        </p:txBody>
      </p:sp>
      <p:sp>
        <p:nvSpPr>
          <p:cNvPr id="4" name="Slide Number Placeholder 3"/>
          <p:cNvSpPr>
            <a:spLocks noGrp="1"/>
          </p:cNvSpPr>
          <p:nvPr>
            <p:ph type="sldNum" sz="quarter" idx="10"/>
          </p:nvPr>
        </p:nvSpPr>
        <p:spPr/>
        <p:txBody>
          <a:bodyPr/>
          <a:lstStyle/>
          <a:p>
            <a:fld id="{693D56BC-1774-4DE9-A588-8851DB23130E}" type="slidenum">
              <a:rPr lang="es-ES" smtClean="0"/>
              <a:t>38</a:t>
            </a:fld>
            <a:endParaRPr lang="es-ES"/>
          </a:p>
        </p:txBody>
      </p:sp>
    </p:spTree>
    <p:extLst>
      <p:ext uri="{BB962C8B-B14F-4D97-AF65-F5344CB8AC3E}">
        <p14:creationId xmlns:p14="http://schemas.microsoft.com/office/powerpoint/2010/main" val="366876315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200" kern="1200" smtClean="0">
                <a:solidFill>
                  <a:schemeClr val="tx1"/>
                </a:solidFill>
                <a:effectLst/>
                <a:latin typeface="+mn-lt"/>
                <a:ea typeface="+mn-ea"/>
                <a:cs typeface="+mn-cs"/>
              </a:rPr>
              <a:t>Jen resuma tabelo pri la ĉefaj identigaj numeroj viditaj ĝis nun.</a:t>
            </a:r>
          </a:p>
          <a:p>
            <a:endParaRPr lang="es-ES"/>
          </a:p>
        </p:txBody>
      </p:sp>
      <p:sp>
        <p:nvSpPr>
          <p:cNvPr id="4" name="Slide Number Placeholder 3"/>
          <p:cNvSpPr>
            <a:spLocks noGrp="1"/>
          </p:cNvSpPr>
          <p:nvPr>
            <p:ph type="sldNum" sz="quarter" idx="10"/>
          </p:nvPr>
        </p:nvSpPr>
        <p:spPr/>
        <p:txBody>
          <a:bodyPr/>
          <a:lstStyle/>
          <a:p>
            <a:fld id="{693D56BC-1774-4DE9-A588-8851DB23130E}" type="slidenum">
              <a:rPr lang="es-ES" smtClean="0"/>
              <a:t>39</a:t>
            </a:fld>
            <a:endParaRPr lang="es-ES"/>
          </a:p>
        </p:txBody>
      </p:sp>
    </p:spTree>
    <p:extLst>
      <p:ext uri="{BB962C8B-B14F-4D97-AF65-F5344CB8AC3E}">
        <p14:creationId xmlns:p14="http://schemas.microsoft.com/office/powerpoint/2010/main" val="21292381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sz="1200" kern="1200" smtClean="0">
                <a:solidFill>
                  <a:schemeClr val="tx1"/>
                </a:solidFill>
                <a:effectLst/>
                <a:latin typeface="+mn-lt"/>
                <a:ea typeface="+mn-ea"/>
                <a:cs typeface="+mn-cs"/>
              </a:rPr>
              <a:t>La leĝa depono celas kompili </a:t>
            </a:r>
            <a:r>
              <a:rPr lang="aa-ET" sz="1200" kern="1200" smtClean="0">
                <a:solidFill>
                  <a:schemeClr val="tx1"/>
                </a:solidFill>
                <a:effectLst/>
                <a:latin typeface="+mn-lt"/>
                <a:ea typeface="+mn-ea"/>
                <a:cs typeface="+mn-cs"/>
              </a:rPr>
              <a:t>la kulturan kaj intelektan heredaĵon de iu lando, </a:t>
            </a:r>
            <a:r>
              <a:rPr lang="es-ES" sz="1200" kern="1200" smtClean="0">
                <a:solidFill>
                  <a:schemeClr val="tx1"/>
                </a:solidFill>
                <a:effectLst/>
                <a:latin typeface="+mn-lt"/>
                <a:ea typeface="+mn-ea"/>
                <a:cs typeface="+mn-cs"/>
              </a:rPr>
              <a:t>kaj garantii ĝian konservadon. </a:t>
            </a:r>
          </a:p>
          <a:p>
            <a:endParaRPr lang="es-ES" sz="1200" kern="1200" smtClean="0">
              <a:solidFill>
                <a:schemeClr val="tx1"/>
              </a:solidFill>
              <a:effectLst/>
              <a:latin typeface="+mn-lt"/>
              <a:ea typeface="+mn-ea"/>
              <a:cs typeface="+mn-cs"/>
            </a:endParaRPr>
          </a:p>
          <a:p>
            <a:r>
              <a:rPr lang="es-ES" sz="1200" kern="1200" smtClean="0">
                <a:solidFill>
                  <a:schemeClr val="tx1"/>
                </a:solidFill>
                <a:effectLst/>
                <a:latin typeface="+mn-lt"/>
                <a:ea typeface="+mn-ea"/>
                <a:cs typeface="+mn-cs"/>
              </a:rPr>
              <a:t>Ĝi estas, do,</a:t>
            </a:r>
            <a:r>
              <a:rPr lang="es-ES" sz="1200" kern="1200" baseline="0" smtClean="0">
                <a:solidFill>
                  <a:schemeClr val="tx1"/>
                </a:solidFill>
                <a:effectLst/>
                <a:latin typeface="+mn-lt"/>
                <a:ea typeface="+mn-ea"/>
                <a:cs typeface="+mn-cs"/>
              </a:rPr>
              <a:t> </a:t>
            </a:r>
            <a:r>
              <a:rPr lang="es-ES" sz="1200" kern="1200" smtClean="0">
                <a:solidFill>
                  <a:schemeClr val="tx1"/>
                </a:solidFill>
                <a:effectLst/>
                <a:latin typeface="+mn-lt"/>
                <a:ea typeface="+mn-ea"/>
                <a:cs typeface="+mn-cs"/>
              </a:rPr>
              <a:t>rimedo </a:t>
            </a:r>
            <a:r>
              <a:rPr lang="aa-ET" sz="1200" kern="1200" smtClean="0">
                <a:solidFill>
                  <a:schemeClr val="tx1"/>
                </a:solidFill>
                <a:effectLst/>
                <a:latin typeface="+mn-lt"/>
                <a:ea typeface="+mn-ea"/>
                <a:cs typeface="+mn-cs"/>
              </a:rPr>
              <a:t>por disponigi ĝin al </a:t>
            </a:r>
            <a:r>
              <a:rPr lang="es-ES" sz="1200" kern="1200" smtClean="0">
                <a:solidFill>
                  <a:schemeClr val="tx1"/>
                </a:solidFill>
                <a:effectLst/>
                <a:latin typeface="+mn-lt"/>
                <a:ea typeface="+mn-ea"/>
                <a:cs typeface="+mn-cs"/>
              </a:rPr>
              <a:t>la hodiaŭaj </a:t>
            </a:r>
            <a:r>
              <a:rPr lang="aa-ET" sz="1200" kern="1200" smtClean="0">
                <a:solidFill>
                  <a:schemeClr val="tx1"/>
                </a:solidFill>
                <a:effectLst/>
                <a:latin typeface="+mn-lt"/>
                <a:ea typeface="+mn-ea"/>
                <a:cs typeface="+mn-cs"/>
              </a:rPr>
              <a:t>civitanoj</a:t>
            </a:r>
            <a:r>
              <a:rPr lang="es-ES" sz="1200" kern="1200" smtClean="0">
                <a:solidFill>
                  <a:schemeClr val="tx1"/>
                </a:solidFill>
                <a:effectLst/>
                <a:latin typeface="+mn-lt"/>
                <a:ea typeface="+mn-ea"/>
                <a:cs typeface="+mn-cs"/>
              </a:rPr>
              <a:t> kaj al la estontaj generacioj. </a:t>
            </a:r>
          </a:p>
          <a:p>
            <a:endParaRPr lang="es-ES"/>
          </a:p>
        </p:txBody>
      </p:sp>
      <p:sp>
        <p:nvSpPr>
          <p:cNvPr id="4" name="Slide Number Placeholder 3"/>
          <p:cNvSpPr>
            <a:spLocks noGrp="1"/>
          </p:cNvSpPr>
          <p:nvPr>
            <p:ph type="sldNum" sz="quarter" idx="10"/>
          </p:nvPr>
        </p:nvSpPr>
        <p:spPr/>
        <p:txBody>
          <a:bodyPr/>
          <a:lstStyle/>
          <a:p>
            <a:fld id="{693D56BC-1774-4DE9-A588-8851DB23130E}" type="slidenum">
              <a:rPr lang="es-ES" smtClean="0"/>
              <a:t>4</a:t>
            </a:fld>
            <a:endParaRPr lang="es-ES"/>
          </a:p>
        </p:txBody>
      </p:sp>
    </p:spTree>
    <p:extLst>
      <p:ext uri="{BB962C8B-B14F-4D97-AF65-F5344CB8AC3E}">
        <p14:creationId xmlns:p14="http://schemas.microsoft.com/office/powerpoint/2010/main" val="414181154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sz="1200" kern="1200" smtClean="0">
                <a:solidFill>
                  <a:schemeClr val="tx1"/>
                </a:solidFill>
                <a:effectLst/>
                <a:latin typeface="+mn-lt"/>
                <a:ea typeface="+mn-ea"/>
                <a:cs typeface="+mn-cs"/>
              </a:rPr>
              <a:t>Tamen, la ĉiam pli kvanta eldono de bitaj risurcoj evidentigis la bezonon de persistaj (daŭrantaj) identigiloj por la reta mondo.  Ni vidos du el ili.</a:t>
            </a:r>
            <a:endParaRPr lang="es-ES"/>
          </a:p>
        </p:txBody>
      </p:sp>
      <p:sp>
        <p:nvSpPr>
          <p:cNvPr id="4" name="Slide Number Placeholder 3"/>
          <p:cNvSpPr>
            <a:spLocks noGrp="1"/>
          </p:cNvSpPr>
          <p:nvPr>
            <p:ph type="sldNum" sz="quarter" idx="10"/>
          </p:nvPr>
        </p:nvSpPr>
        <p:spPr/>
        <p:txBody>
          <a:bodyPr/>
          <a:lstStyle/>
          <a:p>
            <a:fld id="{693D56BC-1774-4DE9-A588-8851DB23130E}" type="slidenum">
              <a:rPr lang="es-ES" smtClean="0"/>
              <a:t>40</a:t>
            </a:fld>
            <a:endParaRPr lang="es-ES"/>
          </a:p>
        </p:txBody>
      </p:sp>
    </p:spTree>
    <p:extLst>
      <p:ext uri="{BB962C8B-B14F-4D97-AF65-F5344CB8AC3E}">
        <p14:creationId xmlns:p14="http://schemas.microsoft.com/office/powerpoint/2010/main" val="2443460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200" kern="1200" smtClean="0">
                <a:solidFill>
                  <a:schemeClr val="tx1"/>
                </a:solidFill>
                <a:effectLst/>
                <a:latin typeface="+mn-lt"/>
                <a:ea typeface="+mn-ea"/>
                <a:cs typeface="+mn-cs"/>
              </a:rPr>
              <a:t>Handle estas sistemo por </a:t>
            </a:r>
            <a:r>
              <a:rPr lang="aa-ET" sz="1200" kern="1200" smtClean="0">
                <a:solidFill>
                  <a:schemeClr val="tx1"/>
                </a:solidFill>
                <a:effectLst/>
                <a:latin typeface="+mn-lt"/>
                <a:ea typeface="+mn-ea"/>
                <a:cs typeface="+mn-cs"/>
              </a:rPr>
              <a:t>identigi </a:t>
            </a:r>
            <a:r>
              <a:rPr lang="es-ES" sz="1200" kern="1200" smtClean="0">
                <a:solidFill>
                  <a:schemeClr val="tx1"/>
                </a:solidFill>
                <a:effectLst/>
                <a:latin typeface="+mn-lt"/>
                <a:ea typeface="+mn-ea"/>
                <a:cs typeface="+mn-cs"/>
              </a:rPr>
              <a:t>kiun ajn specon de </a:t>
            </a:r>
            <a:r>
              <a:rPr lang="aa-ET" sz="1200" kern="1200" smtClean="0">
                <a:solidFill>
                  <a:schemeClr val="tx1"/>
                </a:solidFill>
                <a:effectLst/>
                <a:latin typeface="+mn-lt"/>
                <a:ea typeface="+mn-ea"/>
                <a:cs typeface="+mn-cs"/>
              </a:rPr>
              <a:t>ri</a:t>
            </a:r>
            <a:r>
              <a:rPr lang="es-ES" sz="1200" kern="1200" smtClean="0">
                <a:solidFill>
                  <a:schemeClr val="tx1"/>
                </a:solidFill>
                <a:effectLst/>
                <a:latin typeface="+mn-lt"/>
                <a:ea typeface="+mn-ea"/>
                <a:cs typeface="+mn-cs"/>
              </a:rPr>
              <a:t>surc</a:t>
            </a:r>
            <a:r>
              <a:rPr lang="aa-ET" sz="1200" kern="1200" smtClean="0">
                <a:solidFill>
                  <a:schemeClr val="tx1"/>
                </a:solidFill>
                <a:effectLst/>
                <a:latin typeface="+mn-lt"/>
                <a:ea typeface="+mn-ea"/>
                <a:cs typeface="+mn-cs"/>
              </a:rPr>
              <a:t>oj kaj </a:t>
            </a:r>
            <a:r>
              <a:rPr lang="es-ES" sz="1200" kern="1200" smtClean="0">
                <a:solidFill>
                  <a:schemeClr val="tx1"/>
                </a:solidFill>
                <a:effectLst/>
                <a:latin typeface="+mn-lt"/>
                <a:ea typeface="+mn-ea"/>
                <a:cs typeface="+mn-cs"/>
              </a:rPr>
              <a:t>bit</a:t>
            </a:r>
            <a:r>
              <a:rPr lang="aa-ET" sz="1200" kern="1200" smtClean="0">
                <a:solidFill>
                  <a:schemeClr val="tx1"/>
                </a:solidFill>
                <a:effectLst/>
                <a:latin typeface="+mn-lt"/>
                <a:ea typeface="+mn-ea"/>
                <a:cs typeface="+mn-cs"/>
              </a:rPr>
              <a:t>aj objektoj</a:t>
            </a:r>
            <a:r>
              <a:rPr lang="es-ES" sz="1200" kern="1200" smtClean="0">
                <a:solidFill>
                  <a:schemeClr val="tx1"/>
                </a:solidFill>
                <a:effectLst/>
                <a:latin typeface="+mn-lt"/>
                <a:ea typeface="+mn-ea"/>
                <a:cs typeface="+mn-cs"/>
              </a:rPr>
              <a:t>.</a:t>
            </a:r>
            <a:r>
              <a:rPr lang="es-ES" sz="1200" kern="1200" baseline="0" smtClean="0">
                <a:solidFill>
                  <a:schemeClr val="tx1"/>
                </a:solidFill>
                <a:effectLst/>
                <a:latin typeface="+mn-lt"/>
                <a:ea typeface="+mn-ea"/>
                <a:cs typeface="+mn-cs"/>
              </a:rPr>
              <a:t> </a:t>
            </a:r>
            <a:r>
              <a:rPr lang="es-ES" sz="1200" kern="1200" smtClean="0">
                <a:solidFill>
                  <a:schemeClr val="tx1"/>
                </a:solidFill>
                <a:effectLst/>
                <a:latin typeface="+mn-lt"/>
                <a:ea typeface="+mn-ea"/>
                <a:cs typeface="+mn-cs"/>
              </a:rPr>
              <a:t>Ankaŭ</a:t>
            </a:r>
            <a:r>
              <a:rPr lang="es-ES" sz="1200" kern="1200" baseline="0" smtClean="0">
                <a:solidFill>
                  <a:schemeClr val="tx1"/>
                </a:solidFill>
                <a:effectLst/>
                <a:latin typeface="+mn-lt"/>
                <a:ea typeface="+mn-ea"/>
                <a:cs typeface="+mn-cs"/>
              </a:rPr>
              <a:t> t</a:t>
            </a:r>
            <a:r>
              <a:rPr lang="es-ES" sz="1200" kern="1200" smtClean="0">
                <a:solidFill>
                  <a:schemeClr val="tx1"/>
                </a:solidFill>
                <a:effectLst/>
                <a:latin typeface="+mn-lt"/>
                <a:ea typeface="+mn-ea"/>
                <a:cs typeface="+mn-cs"/>
              </a:rPr>
              <a:t>emas pri ISO-normo.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s-ES" sz="1200" kern="120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s-ES" sz="1200" kern="1200" smtClean="0">
                <a:solidFill>
                  <a:schemeClr val="tx1"/>
                </a:solidFill>
                <a:effectLst/>
                <a:latin typeface="+mn-lt"/>
                <a:ea typeface="+mn-ea"/>
                <a:cs typeface="+mn-cs"/>
              </a:rPr>
              <a:t>Ĝia</a:t>
            </a:r>
            <a:r>
              <a:rPr lang="es-ES" sz="1200" kern="1200" baseline="0" smtClean="0">
                <a:solidFill>
                  <a:schemeClr val="tx1"/>
                </a:solidFill>
                <a:effectLst/>
                <a:latin typeface="+mn-lt"/>
                <a:ea typeface="+mn-ea"/>
                <a:cs typeface="+mn-cs"/>
              </a:rPr>
              <a:t> ĉefa avantaĝo estas, ke ĝi provizas permanentan ligilon al la bita objekto sendepende de la eventualaj ŝanĝoj en la servilo kie la objekto estas gastigata.</a:t>
            </a:r>
            <a:endParaRPr lang="es-ES" sz="1200" kern="1200" smtClean="0">
              <a:solidFill>
                <a:schemeClr val="tx1"/>
              </a:solidFill>
              <a:effectLst/>
              <a:latin typeface="+mn-lt"/>
              <a:ea typeface="+mn-ea"/>
              <a:cs typeface="+mn-cs"/>
            </a:endParaRPr>
          </a:p>
          <a:p>
            <a:endParaRPr lang="es-ES"/>
          </a:p>
        </p:txBody>
      </p:sp>
      <p:sp>
        <p:nvSpPr>
          <p:cNvPr id="4" name="Slide Number Placeholder 3"/>
          <p:cNvSpPr>
            <a:spLocks noGrp="1"/>
          </p:cNvSpPr>
          <p:nvPr>
            <p:ph type="sldNum" sz="quarter" idx="10"/>
          </p:nvPr>
        </p:nvSpPr>
        <p:spPr/>
        <p:txBody>
          <a:bodyPr/>
          <a:lstStyle/>
          <a:p>
            <a:fld id="{693D56BC-1774-4DE9-A588-8851DB23130E}" type="slidenum">
              <a:rPr lang="es-ES" smtClean="0"/>
              <a:t>41</a:t>
            </a:fld>
            <a:endParaRPr lang="es-ES"/>
          </a:p>
        </p:txBody>
      </p:sp>
    </p:spTree>
    <p:extLst>
      <p:ext uri="{BB962C8B-B14F-4D97-AF65-F5344CB8AC3E}">
        <p14:creationId xmlns:p14="http://schemas.microsoft.com/office/powerpoint/2010/main" val="126773906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200" kern="1200" smtClean="0">
                <a:solidFill>
                  <a:schemeClr val="tx1"/>
                </a:solidFill>
                <a:effectLst/>
                <a:latin typeface="+mn-lt"/>
                <a:ea typeface="+mn-ea"/>
                <a:cs typeface="+mn-cs"/>
              </a:rPr>
              <a:t>La sistemo estas kreita de la </a:t>
            </a:r>
            <a:r>
              <a:rPr lang="aa-ET" sz="1200" kern="1200" smtClean="0">
                <a:solidFill>
                  <a:schemeClr val="tx1"/>
                </a:solidFill>
                <a:effectLst/>
                <a:latin typeface="+mn-lt"/>
                <a:ea typeface="+mn-ea"/>
                <a:cs typeface="+mn-cs"/>
              </a:rPr>
              <a:t>Korporacio por Naciaj </a:t>
            </a:r>
            <a:r>
              <a:rPr lang="es-ES" sz="1200" kern="1200" smtClean="0">
                <a:solidFill>
                  <a:schemeClr val="tx1"/>
                </a:solidFill>
                <a:effectLst/>
                <a:latin typeface="+mn-lt"/>
                <a:ea typeface="+mn-ea"/>
                <a:cs typeface="+mn-cs"/>
              </a:rPr>
              <a:t>Es</a:t>
            </a:r>
            <a:r>
              <a:rPr lang="aa-ET" sz="1200" kern="1200" smtClean="0">
                <a:solidFill>
                  <a:schemeClr val="tx1"/>
                </a:solidFill>
                <a:effectLst/>
                <a:latin typeface="+mn-lt"/>
                <a:ea typeface="+mn-ea"/>
                <a:cs typeface="+mn-cs"/>
              </a:rPr>
              <a:t>ploriniciatoj</a:t>
            </a:r>
            <a:r>
              <a:rPr lang="es-ES" sz="1200" kern="1200" smtClean="0">
                <a:solidFill>
                  <a:schemeClr val="tx1"/>
                </a:solidFill>
                <a:effectLst/>
                <a:latin typeface="+mn-lt"/>
                <a:ea typeface="+mn-ea"/>
                <a:cs typeface="+mn-cs"/>
              </a:rPr>
              <a:t> kun sidejo en Usono</a:t>
            </a:r>
            <a:r>
              <a:rPr lang="aa-ET" sz="1200" kern="1200" smtClean="0">
                <a:solidFill>
                  <a:schemeClr val="tx1"/>
                </a:solidFill>
                <a:effectLst/>
                <a:latin typeface="+mn-lt"/>
                <a:ea typeface="+mn-ea"/>
                <a:cs typeface="+mn-cs"/>
              </a:rPr>
              <a:t>. </a:t>
            </a:r>
            <a:endParaRPr lang="es-ES" sz="1200" kern="120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s-ES" sz="1200" kern="120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s-ES" sz="1200" kern="1200" smtClean="0">
                <a:solidFill>
                  <a:schemeClr val="tx1"/>
                </a:solidFill>
                <a:effectLst/>
                <a:latin typeface="+mn-lt"/>
                <a:ea typeface="+mn-ea"/>
                <a:cs typeface="+mn-cs"/>
              </a:rPr>
              <a:t>Oni devas registriĝi kiel uzanto kaj pagi jaran kotizon por la servo.</a:t>
            </a:r>
          </a:p>
          <a:p>
            <a:endParaRPr lang="es-ES"/>
          </a:p>
        </p:txBody>
      </p:sp>
      <p:sp>
        <p:nvSpPr>
          <p:cNvPr id="4" name="Slide Number Placeholder 3"/>
          <p:cNvSpPr>
            <a:spLocks noGrp="1"/>
          </p:cNvSpPr>
          <p:nvPr>
            <p:ph type="sldNum" sz="quarter" idx="10"/>
          </p:nvPr>
        </p:nvSpPr>
        <p:spPr/>
        <p:txBody>
          <a:bodyPr/>
          <a:lstStyle/>
          <a:p>
            <a:fld id="{693D56BC-1774-4DE9-A588-8851DB23130E}" type="slidenum">
              <a:rPr lang="es-ES" smtClean="0"/>
              <a:t>42</a:t>
            </a:fld>
            <a:endParaRPr lang="es-ES"/>
          </a:p>
        </p:txBody>
      </p:sp>
    </p:spTree>
    <p:extLst>
      <p:ext uri="{BB962C8B-B14F-4D97-AF65-F5344CB8AC3E}">
        <p14:creationId xmlns:p14="http://schemas.microsoft.com/office/powerpoint/2010/main" val="376844221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sz="1200" kern="1200" smtClean="0">
                <a:solidFill>
                  <a:schemeClr val="tx1"/>
                </a:solidFill>
                <a:effectLst/>
                <a:latin typeface="+mn-lt"/>
                <a:ea typeface="+mn-ea"/>
                <a:cs typeface="+mn-cs"/>
              </a:rPr>
              <a:t>Ĝi havas strukturon de ligilo:</a:t>
            </a:r>
          </a:p>
          <a:p>
            <a:pPr lvl="1"/>
            <a:r>
              <a:rPr lang="es-ES" sz="1200" kern="1200" smtClean="0">
                <a:solidFill>
                  <a:schemeClr val="tx1"/>
                </a:solidFill>
                <a:effectLst/>
                <a:latin typeface="+mn-lt"/>
                <a:ea typeface="+mn-ea"/>
                <a:cs typeface="+mn-cs"/>
              </a:rPr>
              <a:t>Dosierujo: ĉiam </a:t>
            </a:r>
            <a:r>
              <a:rPr lang="es-ES" sz="1200" kern="1200" smtClean="0">
                <a:solidFill>
                  <a:schemeClr val="tx1"/>
                </a:solidFill>
                <a:latin typeface="+mn-lt"/>
                <a:ea typeface="Calibri" panose="020F0502020204030204" pitchFamily="34" charset="0"/>
                <a:cs typeface="Times New Roman" panose="02020603050405020304" pitchFamily="18" charset="0"/>
              </a:rPr>
              <a:t>https://hdl.handle.net</a:t>
            </a:r>
          </a:p>
          <a:p>
            <a:pPr lvl="1"/>
            <a:r>
              <a:rPr lang="es-ES" sz="1200" kern="1200" smtClean="0">
                <a:solidFill>
                  <a:schemeClr val="tx1"/>
                </a:solidFill>
                <a:effectLst/>
                <a:latin typeface="+mn-lt"/>
                <a:ea typeface="+mn-ea"/>
                <a:cs typeface="+mn-cs"/>
              </a:rPr>
              <a:t>Prefikso, kiu identigas la produktanton (universitato, eldonejo, revuo, bit-biblioteko, ktp.)</a:t>
            </a:r>
          </a:p>
          <a:p>
            <a:pPr lvl="1"/>
            <a:r>
              <a:rPr lang="es-ES" sz="1200" kern="1200" smtClean="0">
                <a:solidFill>
                  <a:schemeClr val="tx1"/>
                </a:solidFill>
                <a:effectLst/>
                <a:latin typeface="+mn-lt"/>
                <a:ea typeface="+mn-ea"/>
                <a:cs typeface="+mn-cs"/>
              </a:rPr>
              <a:t>Sufikso, kiu identigas la bitan objekton (artikolo, libro, gazetnumero, video, ktp.)</a:t>
            </a:r>
          </a:p>
          <a:p>
            <a:endParaRPr lang="es-ES" sz="1200" kern="1200" smtClean="0">
              <a:solidFill>
                <a:schemeClr val="tx1"/>
              </a:solidFill>
              <a:effectLst/>
              <a:latin typeface="+mn-lt"/>
              <a:ea typeface="+mn-ea"/>
              <a:cs typeface="+mn-cs"/>
            </a:endParaRPr>
          </a:p>
          <a:p>
            <a:r>
              <a:rPr lang="es-ES" sz="1200" kern="1200" smtClean="0">
                <a:solidFill>
                  <a:schemeClr val="tx1"/>
                </a:solidFill>
                <a:effectLst/>
                <a:latin typeface="+mn-lt"/>
                <a:ea typeface="+mn-ea"/>
                <a:cs typeface="+mn-cs"/>
              </a:rPr>
              <a:t>Estas rekomendinde</a:t>
            </a:r>
            <a:r>
              <a:rPr lang="es-ES" sz="1200" kern="1200" baseline="0" smtClean="0">
                <a:solidFill>
                  <a:schemeClr val="tx1"/>
                </a:solidFill>
                <a:effectLst/>
                <a:latin typeface="+mn-lt"/>
                <a:ea typeface="+mn-ea"/>
                <a:cs typeface="+mn-cs"/>
              </a:rPr>
              <a:t> uzi ĉi ligilon, kiam oni </a:t>
            </a:r>
            <a:r>
              <a:rPr lang="es-ES" sz="1200" kern="1200" smtClean="0">
                <a:solidFill>
                  <a:schemeClr val="tx1"/>
                </a:solidFill>
                <a:effectLst/>
                <a:latin typeface="+mn-lt"/>
                <a:ea typeface="+mn-ea"/>
                <a:cs typeface="+mn-cs"/>
              </a:rPr>
              <a:t>citas la risurcon.</a:t>
            </a:r>
          </a:p>
          <a:p>
            <a:endParaRPr lang="es-ES"/>
          </a:p>
        </p:txBody>
      </p:sp>
      <p:sp>
        <p:nvSpPr>
          <p:cNvPr id="4" name="Slide Number Placeholder 3"/>
          <p:cNvSpPr>
            <a:spLocks noGrp="1"/>
          </p:cNvSpPr>
          <p:nvPr>
            <p:ph type="sldNum" sz="quarter" idx="10"/>
          </p:nvPr>
        </p:nvSpPr>
        <p:spPr/>
        <p:txBody>
          <a:bodyPr/>
          <a:lstStyle/>
          <a:p>
            <a:fld id="{693D56BC-1774-4DE9-A588-8851DB23130E}" type="slidenum">
              <a:rPr lang="es-ES" smtClean="0"/>
              <a:t>43</a:t>
            </a:fld>
            <a:endParaRPr lang="es-ES"/>
          </a:p>
        </p:txBody>
      </p:sp>
    </p:spTree>
    <p:extLst>
      <p:ext uri="{BB962C8B-B14F-4D97-AF65-F5344CB8AC3E}">
        <p14:creationId xmlns:p14="http://schemas.microsoft.com/office/powerpoint/2010/main" val="177713062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sz="1200" kern="1200" smtClean="0">
                <a:solidFill>
                  <a:schemeClr val="tx1"/>
                </a:solidFill>
                <a:effectLst/>
                <a:latin typeface="+mn-lt"/>
                <a:ea typeface="+mn-ea"/>
                <a:cs typeface="+mn-cs"/>
              </a:rPr>
              <a:t>Handle estas la sistemo uzata de Bitoteko, ekzemple.</a:t>
            </a:r>
            <a:endParaRPr lang="es-ES"/>
          </a:p>
        </p:txBody>
      </p:sp>
      <p:sp>
        <p:nvSpPr>
          <p:cNvPr id="4" name="Slide Number Placeholder 3"/>
          <p:cNvSpPr>
            <a:spLocks noGrp="1"/>
          </p:cNvSpPr>
          <p:nvPr>
            <p:ph type="sldNum" sz="quarter" idx="10"/>
          </p:nvPr>
        </p:nvSpPr>
        <p:spPr/>
        <p:txBody>
          <a:bodyPr/>
          <a:lstStyle/>
          <a:p>
            <a:fld id="{693D56BC-1774-4DE9-A588-8851DB23130E}" type="slidenum">
              <a:rPr lang="es-ES" smtClean="0"/>
              <a:t>44</a:t>
            </a:fld>
            <a:endParaRPr lang="es-ES"/>
          </a:p>
        </p:txBody>
      </p:sp>
    </p:spTree>
    <p:extLst>
      <p:ext uri="{BB962C8B-B14F-4D97-AF65-F5344CB8AC3E}">
        <p14:creationId xmlns:p14="http://schemas.microsoft.com/office/powerpoint/2010/main" val="107227629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200" kern="1200" smtClean="0">
                <a:solidFill>
                  <a:schemeClr val="tx1"/>
                </a:solidFill>
                <a:effectLst/>
                <a:latin typeface="+mn-lt"/>
                <a:ea typeface="+mn-ea"/>
                <a:cs typeface="+mn-cs"/>
              </a:rPr>
              <a:t>DOI, Identigilo de Bitaj Objektoj, estas estas ankaŭ permanenta ligilo por identigi bitajn risurcojn.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s-ES" sz="1200" kern="120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s-ES" sz="1200" kern="1200" smtClean="0">
                <a:solidFill>
                  <a:schemeClr val="tx1"/>
                </a:solidFill>
                <a:effectLst/>
                <a:latin typeface="+mn-lt"/>
                <a:ea typeface="+mn-ea"/>
                <a:cs typeface="+mn-cs"/>
              </a:rPr>
              <a:t>Rimarku, ke DOI estas bazita sur la sama ISO-normo kiel la Handle-sistemo. Fakte, DOI estas konstruita sur la Handle-sistemo, sed ĝi inkludas kroman metadatenan komponanton, kiu havigas informon pri la identigita objekto.</a:t>
            </a:r>
          </a:p>
          <a:p>
            <a:endParaRPr lang="es-ES"/>
          </a:p>
        </p:txBody>
      </p:sp>
      <p:sp>
        <p:nvSpPr>
          <p:cNvPr id="4" name="Slide Number Placeholder 3"/>
          <p:cNvSpPr>
            <a:spLocks noGrp="1"/>
          </p:cNvSpPr>
          <p:nvPr>
            <p:ph type="sldNum" sz="quarter" idx="10"/>
          </p:nvPr>
        </p:nvSpPr>
        <p:spPr/>
        <p:txBody>
          <a:bodyPr/>
          <a:lstStyle/>
          <a:p>
            <a:fld id="{693D56BC-1774-4DE9-A588-8851DB23130E}" type="slidenum">
              <a:rPr lang="es-ES" smtClean="0"/>
              <a:t>45</a:t>
            </a:fld>
            <a:endParaRPr lang="es-ES"/>
          </a:p>
        </p:txBody>
      </p:sp>
    </p:spTree>
    <p:extLst>
      <p:ext uri="{BB962C8B-B14F-4D97-AF65-F5344CB8AC3E}">
        <p14:creationId xmlns:p14="http://schemas.microsoft.com/office/powerpoint/2010/main" val="236718884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sz="1200" kern="1200" smtClean="0">
                <a:solidFill>
                  <a:schemeClr val="tx1"/>
                </a:solidFill>
                <a:effectLst/>
                <a:latin typeface="+mn-lt"/>
                <a:ea typeface="+mn-ea"/>
                <a:cs typeface="+mn-cs"/>
              </a:rPr>
              <a:t>Ĝi estas mastrumata kaj plutenata de la neprofitcela organizaĵo DOI Foundation.</a:t>
            </a:r>
            <a:endParaRPr lang="es-ES"/>
          </a:p>
        </p:txBody>
      </p:sp>
      <p:sp>
        <p:nvSpPr>
          <p:cNvPr id="4" name="Slide Number Placeholder 3"/>
          <p:cNvSpPr>
            <a:spLocks noGrp="1"/>
          </p:cNvSpPr>
          <p:nvPr>
            <p:ph type="sldNum" sz="quarter" idx="10"/>
          </p:nvPr>
        </p:nvSpPr>
        <p:spPr/>
        <p:txBody>
          <a:bodyPr/>
          <a:lstStyle/>
          <a:p>
            <a:fld id="{693D56BC-1774-4DE9-A588-8851DB23130E}" type="slidenum">
              <a:rPr lang="es-ES" smtClean="0"/>
              <a:t>46</a:t>
            </a:fld>
            <a:endParaRPr lang="es-ES"/>
          </a:p>
        </p:txBody>
      </p:sp>
    </p:spTree>
    <p:extLst>
      <p:ext uri="{BB962C8B-B14F-4D97-AF65-F5344CB8AC3E}">
        <p14:creationId xmlns:p14="http://schemas.microsoft.com/office/powerpoint/2010/main" val="275097805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smtClean="0"/>
              <a:t>Kaj ekzistaj pluraj platformoj, kie registriĝi</a:t>
            </a:r>
            <a:r>
              <a:rPr lang="es-ES" baseline="0" smtClean="0"/>
              <a:t> por uzi ĝin.</a:t>
            </a:r>
            <a:endParaRPr lang="es-ES"/>
          </a:p>
        </p:txBody>
      </p:sp>
      <p:sp>
        <p:nvSpPr>
          <p:cNvPr id="4" name="Slide Number Placeholder 3"/>
          <p:cNvSpPr>
            <a:spLocks noGrp="1"/>
          </p:cNvSpPr>
          <p:nvPr>
            <p:ph type="sldNum" sz="quarter" idx="10"/>
          </p:nvPr>
        </p:nvSpPr>
        <p:spPr/>
        <p:txBody>
          <a:bodyPr/>
          <a:lstStyle/>
          <a:p>
            <a:fld id="{693D56BC-1774-4DE9-A588-8851DB23130E}" type="slidenum">
              <a:rPr lang="es-ES" smtClean="0"/>
              <a:t>47</a:t>
            </a:fld>
            <a:endParaRPr lang="es-ES"/>
          </a:p>
        </p:txBody>
      </p:sp>
    </p:spTree>
    <p:extLst>
      <p:ext uri="{BB962C8B-B14F-4D97-AF65-F5344CB8AC3E}">
        <p14:creationId xmlns:p14="http://schemas.microsoft.com/office/powerpoint/2010/main" val="230502607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sz="1200" kern="1200" smtClean="0">
                <a:solidFill>
                  <a:schemeClr val="tx1"/>
                </a:solidFill>
                <a:effectLst/>
                <a:latin typeface="+mn-lt"/>
                <a:ea typeface="+mn-ea"/>
                <a:cs typeface="+mn-cs"/>
              </a:rPr>
              <a:t>La strukturo similas al tiu de la handle-sistemo:</a:t>
            </a:r>
          </a:p>
          <a:p>
            <a:pPr lvl="1"/>
            <a:r>
              <a:rPr lang="es-ES" sz="1200" kern="1200" smtClean="0">
                <a:solidFill>
                  <a:schemeClr val="tx1"/>
                </a:solidFill>
                <a:effectLst/>
                <a:latin typeface="+mn-lt"/>
                <a:ea typeface="+mn-ea"/>
                <a:cs typeface="+mn-cs"/>
              </a:rPr>
              <a:t>Dosierujo DOI: ĉiam </a:t>
            </a:r>
            <a:r>
              <a:rPr lang="es-ES" sz="1200" u="sng" kern="1200" smtClean="0">
                <a:solidFill>
                  <a:schemeClr val="tx1"/>
                </a:solidFill>
                <a:effectLst/>
                <a:latin typeface="+mn-lt"/>
                <a:ea typeface="+mn-ea"/>
                <a:cs typeface="+mn-cs"/>
                <a:hlinkClick r:id="rId3"/>
              </a:rPr>
              <a:t>http://doi.org</a:t>
            </a:r>
            <a:endParaRPr lang="es-ES" sz="1200" kern="1200" smtClean="0">
              <a:solidFill>
                <a:schemeClr val="tx1"/>
              </a:solidFill>
              <a:effectLst/>
              <a:latin typeface="+mn-lt"/>
              <a:ea typeface="+mn-ea"/>
              <a:cs typeface="+mn-cs"/>
            </a:endParaRPr>
          </a:p>
          <a:p>
            <a:pPr lvl="1"/>
            <a:r>
              <a:rPr lang="es-ES" sz="1200" kern="1200" smtClean="0">
                <a:solidFill>
                  <a:schemeClr val="tx1"/>
                </a:solidFill>
                <a:effectLst/>
                <a:latin typeface="+mn-lt"/>
                <a:ea typeface="+mn-ea"/>
                <a:cs typeface="+mn-cs"/>
              </a:rPr>
              <a:t>Prefikso: por la eldonanto</a:t>
            </a:r>
          </a:p>
          <a:p>
            <a:pPr lvl="1"/>
            <a:r>
              <a:rPr lang="es-ES" sz="1200" kern="1200" smtClean="0">
                <a:solidFill>
                  <a:schemeClr val="tx1"/>
                </a:solidFill>
                <a:effectLst/>
                <a:latin typeface="+mn-lt"/>
                <a:ea typeface="+mn-ea"/>
                <a:cs typeface="+mn-cs"/>
              </a:rPr>
              <a:t>Sufikso: por identigi la bitan objekton</a:t>
            </a:r>
          </a:p>
          <a:p>
            <a:endParaRPr lang="es-ES"/>
          </a:p>
        </p:txBody>
      </p:sp>
      <p:sp>
        <p:nvSpPr>
          <p:cNvPr id="4" name="Slide Number Placeholder 3"/>
          <p:cNvSpPr>
            <a:spLocks noGrp="1"/>
          </p:cNvSpPr>
          <p:nvPr>
            <p:ph type="sldNum" sz="quarter" idx="10"/>
          </p:nvPr>
        </p:nvSpPr>
        <p:spPr/>
        <p:txBody>
          <a:bodyPr/>
          <a:lstStyle/>
          <a:p>
            <a:fld id="{693D56BC-1774-4DE9-A588-8851DB23130E}" type="slidenum">
              <a:rPr lang="es-ES" smtClean="0"/>
              <a:t>48</a:t>
            </a:fld>
            <a:endParaRPr lang="es-ES"/>
          </a:p>
        </p:txBody>
      </p:sp>
    </p:spTree>
    <p:extLst>
      <p:ext uri="{BB962C8B-B14F-4D97-AF65-F5344CB8AC3E}">
        <p14:creationId xmlns:p14="http://schemas.microsoft.com/office/powerpoint/2010/main" val="353624722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200" kern="1200" smtClean="0">
                <a:solidFill>
                  <a:schemeClr val="tx1"/>
                </a:solidFill>
                <a:effectLst/>
                <a:latin typeface="+mn-lt"/>
                <a:ea typeface="+mn-ea"/>
                <a:cs typeface="+mn-cs"/>
              </a:rPr>
              <a:t>Jen ekzemplo pri ĝia uzado en artikolo de Federico</a:t>
            </a:r>
            <a:r>
              <a:rPr lang="es-ES" sz="1200" kern="1200" baseline="0" smtClean="0">
                <a:solidFill>
                  <a:schemeClr val="tx1"/>
                </a:solidFill>
                <a:effectLst/>
                <a:latin typeface="+mn-lt"/>
                <a:ea typeface="+mn-ea"/>
                <a:cs typeface="+mn-cs"/>
              </a:rPr>
              <a:t> Gobbo</a:t>
            </a:r>
            <a:r>
              <a:rPr lang="es-ES" sz="1200" kern="1200" smtClean="0">
                <a:solidFill>
                  <a:schemeClr val="tx1"/>
                </a:solidFill>
                <a:effectLst/>
                <a:latin typeface="+mn-lt"/>
                <a:ea typeface="+mn-ea"/>
                <a:cs typeface="+mn-cs"/>
              </a:rPr>
              <a:t>. </a:t>
            </a:r>
          </a:p>
          <a:p>
            <a:endParaRPr lang="es-ES"/>
          </a:p>
        </p:txBody>
      </p:sp>
      <p:sp>
        <p:nvSpPr>
          <p:cNvPr id="4" name="Slide Number Placeholder 3"/>
          <p:cNvSpPr>
            <a:spLocks noGrp="1"/>
          </p:cNvSpPr>
          <p:nvPr>
            <p:ph type="sldNum" sz="quarter" idx="10"/>
          </p:nvPr>
        </p:nvSpPr>
        <p:spPr/>
        <p:txBody>
          <a:bodyPr/>
          <a:lstStyle/>
          <a:p>
            <a:fld id="{693D56BC-1774-4DE9-A588-8851DB23130E}" type="slidenum">
              <a:rPr lang="es-ES" smtClean="0"/>
              <a:t>49</a:t>
            </a:fld>
            <a:endParaRPr lang="es-ES"/>
          </a:p>
        </p:txBody>
      </p:sp>
    </p:spTree>
    <p:extLst>
      <p:ext uri="{BB962C8B-B14F-4D97-AF65-F5344CB8AC3E}">
        <p14:creationId xmlns:p14="http://schemas.microsoft.com/office/powerpoint/2010/main" val="317779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sz="1200" kern="1200" smtClean="0">
                <a:solidFill>
                  <a:schemeClr val="tx1"/>
                </a:solidFill>
                <a:effectLst/>
                <a:latin typeface="+mn-lt"/>
                <a:ea typeface="+mn-ea"/>
                <a:cs typeface="+mn-cs"/>
              </a:rPr>
              <a:t>Estas submetitaj al la Leĝa Depono ĉiuspecaj eldonaĵoj </a:t>
            </a:r>
            <a:r>
              <a:rPr lang="aa-ET" sz="1200" kern="1200" smtClean="0">
                <a:solidFill>
                  <a:schemeClr val="tx1"/>
                </a:solidFill>
                <a:effectLst/>
                <a:latin typeface="+mn-lt"/>
                <a:ea typeface="+mn-ea"/>
                <a:cs typeface="+mn-cs"/>
              </a:rPr>
              <a:t>(libroj, diskoj, partituroj, videoj, filmoj, ktp.)</a:t>
            </a:r>
            <a:r>
              <a:rPr lang="es-ES" sz="1200" kern="1200" smtClean="0">
                <a:solidFill>
                  <a:schemeClr val="tx1"/>
                </a:solidFill>
                <a:effectLst/>
                <a:latin typeface="+mn-lt"/>
                <a:ea typeface="+mn-ea"/>
                <a:cs typeface="+mn-cs"/>
              </a:rPr>
              <a:t> produktitaj aŭ eldonitaj en Hispanio, en kiu ajn lingvo, per kiu ajn sistemo de produktado, kun la celo </a:t>
            </a:r>
            <a:r>
              <a:rPr lang="aa-ET" sz="1200" kern="1200" smtClean="0">
                <a:solidFill>
                  <a:schemeClr val="tx1"/>
                </a:solidFill>
                <a:effectLst/>
                <a:latin typeface="+mn-lt"/>
                <a:ea typeface="+mn-ea"/>
                <a:cs typeface="+mn-cs"/>
              </a:rPr>
              <a:t>esti publike komunikitaj</a:t>
            </a:r>
            <a:r>
              <a:rPr lang="es-ES" sz="1200" kern="1200" smtClean="0">
                <a:solidFill>
                  <a:schemeClr val="tx1"/>
                </a:solidFill>
                <a:effectLst/>
                <a:latin typeface="+mn-lt"/>
                <a:ea typeface="+mn-ea"/>
                <a:cs typeface="+mn-cs"/>
              </a:rPr>
              <a:t>,</a:t>
            </a:r>
            <a:r>
              <a:rPr lang="aa-ET" sz="1200" kern="1200" smtClean="0">
                <a:solidFill>
                  <a:schemeClr val="tx1"/>
                </a:solidFill>
                <a:effectLst/>
                <a:latin typeface="+mn-lt"/>
                <a:ea typeface="+mn-ea"/>
                <a:cs typeface="+mn-cs"/>
              </a:rPr>
              <a:t> kaj disvastigita</a:t>
            </a:r>
            <a:r>
              <a:rPr lang="es-ES" sz="1200" kern="1200" smtClean="0">
                <a:solidFill>
                  <a:schemeClr val="tx1"/>
                </a:solidFill>
                <a:effectLst/>
                <a:latin typeface="+mn-lt"/>
                <a:ea typeface="+mn-ea"/>
                <a:cs typeface="+mn-cs"/>
              </a:rPr>
              <a:t>j </a:t>
            </a:r>
            <a:r>
              <a:rPr lang="aa-ET" sz="1200" kern="1200" smtClean="0">
                <a:solidFill>
                  <a:schemeClr val="tx1"/>
                </a:solidFill>
                <a:effectLst/>
                <a:latin typeface="+mn-lt"/>
                <a:ea typeface="+mn-ea"/>
                <a:cs typeface="+mn-cs"/>
              </a:rPr>
              <a:t>per kiu ajn medio</a:t>
            </a:r>
            <a:r>
              <a:rPr lang="es-ES" sz="1200" kern="1200" smtClean="0">
                <a:solidFill>
                  <a:schemeClr val="tx1"/>
                </a:solidFill>
                <a:effectLst/>
                <a:latin typeface="+mn-lt"/>
                <a:ea typeface="+mn-ea"/>
                <a:cs typeface="+mn-cs"/>
              </a:rPr>
              <a:t> (vendado, luado aŭ senpaga distribuado).</a:t>
            </a:r>
          </a:p>
          <a:p>
            <a:endParaRPr lang="es-ES" sz="1200" kern="1200" smtClean="0">
              <a:solidFill>
                <a:schemeClr val="tx1"/>
              </a:solidFill>
              <a:effectLst/>
              <a:latin typeface="+mn-lt"/>
              <a:ea typeface="+mn-ea"/>
              <a:cs typeface="+mn-cs"/>
            </a:endParaRPr>
          </a:p>
          <a:p>
            <a:r>
              <a:rPr lang="es-ES" sz="1200" kern="1200" smtClean="0">
                <a:solidFill>
                  <a:schemeClr val="tx1"/>
                </a:solidFill>
                <a:effectLst/>
                <a:latin typeface="+mn-lt"/>
                <a:ea typeface="+mn-ea"/>
                <a:cs typeface="+mn-cs"/>
              </a:rPr>
              <a:t>La maniero efektivigi la deponon kaj</a:t>
            </a:r>
            <a:r>
              <a:rPr lang="es-ES" sz="1200" kern="1200" baseline="0" smtClean="0">
                <a:solidFill>
                  <a:schemeClr val="tx1"/>
                </a:solidFill>
                <a:effectLst/>
                <a:latin typeface="+mn-lt"/>
                <a:ea typeface="+mn-ea"/>
                <a:cs typeface="+mn-cs"/>
              </a:rPr>
              <a:t> la </a:t>
            </a:r>
            <a:r>
              <a:rPr lang="es-ES" sz="1200" kern="1200" smtClean="0">
                <a:solidFill>
                  <a:schemeClr val="tx1"/>
                </a:solidFill>
                <a:effectLst/>
                <a:latin typeface="+mn-lt"/>
                <a:ea typeface="+mn-ea"/>
                <a:cs typeface="+mn-cs"/>
              </a:rPr>
              <a:t>kontrolo de la diversaj fazoj de la proceso baziĝas sur la identigo de la eldonaĵo per ĝia deponnumero. Ĉiu eldoninto de verko en tuŝebla formato devas uzi ĝin.  </a:t>
            </a:r>
            <a:endParaRPr lang="es-ES" sz="1200" kern="120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93D56BC-1774-4DE9-A588-8851DB23130E}" type="slidenum">
              <a:rPr lang="es-ES" smtClean="0"/>
              <a:t>5</a:t>
            </a:fld>
            <a:endParaRPr lang="es-ES"/>
          </a:p>
        </p:txBody>
      </p:sp>
    </p:spTree>
    <p:extLst>
      <p:ext uri="{BB962C8B-B14F-4D97-AF65-F5344CB8AC3E}">
        <p14:creationId xmlns:p14="http://schemas.microsoft.com/office/powerpoint/2010/main" val="335597288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200" kern="1200" smtClean="0">
                <a:solidFill>
                  <a:schemeClr val="tx1"/>
                </a:solidFill>
                <a:effectLst/>
                <a:latin typeface="+mn-lt"/>
                <a:ea typeface="+mn-ea"/>
                <a:cs typeface="+mn-cs"/>
              </a:rPr>
              <a:t>DOI</a:t>
            </a:r>
            <a:r>
              <a:rPr lang="aa-ET" sz="1200" kern="1200" smtClean="0">
                <a:solidFill>
                  <a:schemeClr val="tx1"/>
                </a:solidFill>
                <a:effectLst/>
                <a:latin typeface="+mn-lt"/>
                <a:ea typeface="+mn-ea"/>
                <a:cs typeface="+mn-cs"/>
              </a:rPr>
              <a:t> estas uzata</a:t>
            </a:r>
            <a:r>
              <a:rPr lang="es-ES" sz="1200" kern="1200" smtClean="0">
                <a:solidFill>
                  <a:schemeClr val="tx1"/>
                </a:solidFill>
                <a:effectLst/>
                <a:latin typeface="+mn-lt"/>
                <a:ea typeface="+mn-ea"/>
                <a:cs typeface="+mn-cs"/>
              </a:rPr>
              <a:t> ĉefe en akademiaj medioj kaj oni uzas ĝin kiel parto de la citaĵoj de akademiaj verkoj.</a:t>
            </a:r>
          </a:p>
          <a:p>
            <a:endParaRPr lang="es-ES"/>
          </a:p>
        </p:txBody>
      </p:sp>
      <p:sp>
        <p:nvSpPr>
          <p:cNvPr id="4" name="Slide Number Placeholder 3"/>
          <p:cNvSpPr>
            <a:spLocks noGrp="1"/>
          </p:cNvSpPr>
          <p:nvPr>
            <p:ph type="sldNum" sz="quarter" idx="10"/>
          </p:nvPr>
        </p:nvSpPr>
        <p:spPr/>
        <p:txBody>
          <a:bodyPr/>
          <a:lstStyle/>
          <a:p>
            <a:fld id="{693D56BC-1774-4DE9-A588-8851DB23130E}" type="slidenum">
              <a:rPr lang="es-ES" smtClean="0"/>
              <a:t>50</a:t>
            </a:fld>
            <a:endParaRPr lang="es-ES"/>
          </a:p>
        </p:txBody>
      </p:sp>
    </p:spTree>
    <p:extLst>
      <p:ext uri="{BB962C8B-B14F-4D97-AF65-F5344CB8AC3E}">
        <p14:creationId xmlns:p14="http://schemas.microsoft.com/office/powerpoint/2010/main" val="8753026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sz="1200" kern="1200" smtClean="0">
                <a:solidFill>
                  <a:schemeClr val="tx1"/>
                </a:solidFill>
                <a:effectLst/>
                <a:latin typeface="+mn-lt"/>
                <a:ea typeface="+mn-ea"/>
                <a:cs typeface="+mn-cs"/>
              </a:rPr>
              <a:t>Rimarku, en ĉi ekzemplo de la Supera Konsilio pri Sciencaj Esploroj, ke ambaŭ sistemoj povas esti uzataj komplemente.</a:t>
            </a:r>
          </a:p>
          <a:p>
            <a:endParaRPr lang="es-ES" sz="1200" kern="1200" smtClean="0">
              <a:solidFill>
                <a:schemeClr val="tx1"/>
              </a:solidFill>
              <a:effectLst/>
              <a:latin typeface="+mn-lt"/>
              <a:ea typeface="+mn-ea"/>
              <a:cs typeface="+mn-cs"/>
            </a:endParaRPr>
          </a:p>
          <a:p>
            <a:r>
              <a:rPr lang="es-ES" sz="1200" kern="1200" smtClean="0">
                <a:solidFill>
                  <a:schemeClr val="tx1"/>
                </a:solidFill>
                <a:effectLst/>
                <a:latin typeface="+mn-lt"/>
                <a:ea typeface="+mn-ea"/>
                <a:cs typeface="+mn-cs"/>
              </a:rPr>
              <a:t>Resume, dum ĉiuj DOI estas Handle, ne ĉiuj Handle estas DOI. Ĉi lasta aldonas metadatenan tavolon kaj estas pli uzata en akademiaj medioj. </a:t>
            </a:r>
          </a:p>
          <a:p>
            <a:endParaRPr lang="es-ES"/>
          </a:p>
        </p:txBody>
      </p:sp>
      <p:sp>
        <p:nvSpPr>
          <p:cNvPr id="4" name="Slide Number Placeholder 3"/>
          <p:cNvSpPr>
            <a:spLocks noGrp="1"/>
          </p:cNvSpPr>
          <p:nvPr>
            <p:ph type="sldNum" sz="quarter" idx="10"/>
          </p:nvPr>
        </p:nvSpPr>
        <p:spPr/>
        <p:txBody>
          <a:bodyPr/>
          <a:lstStyle/>
          <a:p>
            <a:fld id="{693D56BC-1774-4DE9-A588-8851DB23130E}" type="slidenum">
              <a:rPr lang="es-ES" smtClean="0"/>
              <a:t>51</a:t>
            </a:fld>
            <a:endParaRPr lang="es-ES"/>
          </a:p>
        </p:txBody>
      </p:sp>
    </p:spTree>
    <p:extLst>
      <p:ext uri="{BB962C8B-B14F-4D97-AF65-F5344CB8AC3E}">
        <p14:creationId xmlns:p14="http://schemas.microsoft.com/office/powerpoint/2010/main" val="161326158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sz="1200" kern="1200" smtClean="0">
                <a:solidFill>
                  <a:schemeClr val="tx1"/>
                </a:solidFill>
                <a:effectLst/>
                <a:latin typeface="+mn-lt"/>
                <a:ea typeface="+mn-ea"/>
                <a:cs typeface="+mn-cs"/>
              </a:rPr>
              <a:t>Ni vidos nun kelkajn aliajn numerojn malpli oftajn en la esperanta mondo, kaj tial mi parolos pri ili mapli detale.</a:t>
            </a:r>
            <a:endParaRPr lang="es-ES"/>
          </a:p>
        </p:txBody>
      </p:sp>
      <p:sp>
        <p:nvSpPr>
          <p:cNvPr id="4" name="Slide Number Placeholder 3"/>
          <p:cNvSpPr>
            <a:spLocks noGrp="1"/>
          </p:cNvSpPr>
          <p:nvPr>
            <p:ph type="sldNum" sz="quarter" idx="10"/>
          </p:nvPr>
        </p:nvSpPr>
        <p:spPr/>
        <p:txBody>
          <a:bodyPr/>
          <a:lstStyle/>
          <a:p>
            <a:fld id="{693D56BC-1774-4DE9-A588-8851DB23130E}" type="slidenum">
              <a:rPr lang="es-ES" smtClean="0"/>
              <a:t>52</a:t>
            </a:fld>
            <a:endParaRPr lang="es-ES"/>
          </a:p>
        </p:txBody>
      </p:sp>
    </p:spTree>
    <p:extLst>
      <p:ext uri="{BB962C8B-B14F-4D97-AF65-F5344CB8AC3E}">
        <p14:creationId xmlns:p14="http://schemas.microsoft.com/office/powerpoint/2010/main" val="374191374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sz="1200" kern="1200" smtClean="0">
                <a:solidFill>
                  <a:schemeClr val="tx1"/>
                </a:solidFill>
                <a:effectLst/>
                <a:latin typeface="+mn-lt"/>
                <a:ea typeface="+mn-ea"/>
                <a:cs typeface="+mn-cs"/>
              </a:rPr>
              <a:t>La ISMN, Internacia Norma Muziknumero estas la internacia kodo por identigi partiturojn. Ĝi estas ISO-normo kaj identigas presitajn muzikeldonaĵojn. </a:t>
            </a:r>
          </a:p>
          <a:p>
            <a:endParaRPr lang="es-ES"/>
          </a:p>
        </p:txBody>
      </p:sp>
      <p:sp>
        <p:nvSpPr>
          <p:cNvPr id="4" name="Slide Number Placeholder 3"/>
          <p:cNvSpPr>
            <a:spLocks noGrp="1"/>
          </p:cNvSpPr>
          <p:nvPr>
            <p:ph type="sldNum" sz="quarter" idx="10"/>
          </p:nvPr>
        </p:nvSpPr>
        <p:spPr/>
        <p:txBody>
          <a:bodyPr/>
          <a:lstStyle/>
          <a:p>
            <a:fld id="{693D56BC-1774-4DE9-A588-8851DB23130E}" type="slidenum">
              <a:rPr lang="es-ES" smtClean="0"/>
              <a:t>53</a:t>
            </a:fld>
            <a:endParaRPr lang="es-ES"/>
          </a:p>
        </p:txBody>
      </p:sp>
    </p:spTree>
    <p:extLst>
      <p:ext uri="{BB962C8B-B14F-4D97-AF65-F5344CB8AC3E}">
        <p14:creationId xmlns:p14="http://schemas.microsoft.com/office/powerpoint/2010/main" val="113502175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200" kern="1200" smtClean="0">
                <a:solidFill>
                  <a:schemeClr val="tx1"/>
                </a:solidFill>
                <a:effectLst/>
                <a:latin typeface="+mn-lt"/>
                <a:ea typeface="+mn-ea"/>
                <a:cs typeface="+mn-cs"/>
              </a:rPr>
              <a:t>La strukturo estas simila al tiu de ISBN. </a:t>
            </a:r>
            <a:endParaRPr lang="es-ES"/>
          </a:p>
        </p:txBody>
      </p:sp>
      <p:sp>
        <p:nvSpPr>
          <p:cNvPr id="4" name="Slide Number Placeholder 3"/>
          <p:cNvSpPr>
            <a:spLocks noGrp="1"/>
          </p:cNvSpPr>
          <p:nvPr>
            <p:ph type="sldNum" sz="quarter" idx="10"/>
          </p:nvPr>
        </p:nvSpPr>
        <p:spPr/>
        <p:txBody>
          <a:bodyPr/>
          <a:lstStyle/>
          <a:p>
            <a:fld id="{693D56BC-1774-4DE9-A588-8851DB23130E}" type="slidenum">
              <a:rPr lang="es-ES" smtClean="0"/>
              <a:t>54</a:t>
            </a:fld>
            <a:endParaRPr lang="es-ES"/>
          </a:p>
        </p:txBody>
      </p:sp>
    </p:spTree>
    <p:extLst>
      <p:ext uri="{BB962C8B-B14F-4D97-AF65-F5344CB8AC3E}">
        <p14:creationId xmlns:p14="http://schemas.microsoft.com/office/powerpoint/2010/main" val="3626300489"/>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aa-ET" sz="1200" kern="1200" smtClean="0">
                <a:solidFill>
                  <a:schemeClr val="tx1"/>
                </a:solidFill>
                <a:effectLst/>
                <a:latin typeface="+mn-lt"/>
                <a:ea typeface="+mn-ea"/>
                <a:cs typeface="+mn-cs"/>
              </a:rPr>
              <a:t>La Internacia ISMN-Agentejo</a:t>
            </a:r>
            <a:r>
              <a:rPr lang="es-ES" sz="1200" kern="1200" smtClean="0">
                <a:solidFill>
                  <a:schemeClr val="tx1"/>
                </a:solidFill>
                <a:effectLst/>
                <a:latin typeface="+mn-lt"/>
                <a:ea typeface="+mn-ea"/>
                <a:cs typeface="+mn-cs"/>
              </a:rPr>
              <a:t>, kiu </a:t>
            </a:r>
            <a:r>
              <a:rPr lang="aa-ET" sz="1200" kern="1200" smtClean="0">
                <a:solidFill>
                  <a:schemeClr val="tx1"/>
                </a:solidFill>
                <a:effectLst/>
                <a:latin typeface="+mn-lt"/>
                <a:ea typeface="+mn-ea"/>
                <a:cs typeface="+mn-cs"/>
              </a:rPr>
              <a:t>kunordigas kaj kontrolas la tutmondan uz</a:t>
            </a:r>
            <a:r>
              <a:rPr lang="es-ES" sz="1200" kern="1200" smtClean="0">
                <a:solidFill>
                  <a:schemeClr val="tx1"/>
                </a:solidFill>
                <a:effectLst/>
                <a:latin typeface="+mn-lt"/>
                <a:ea typeface="+mn-ea"/>
                <a:cs typeface="+mn-cs"/>
              </a:rPr>
              <a:t>ad</a:t>
            </a:r>
            <a:r>
              <a:rPr lang="aa-ET" sz="1200" kern="1200" smtClean="0">
                <a:solidFill>
                  <a:schemeClr val="tx1"/>
                </a:solidFill>
                <a:effectLst/>
                <a:latin typeface="+mn-lt"/>
                <a:ea typeface="+mn-ea"/>
                <a:cs typeface="+mn-cs"/>
              </a:rPr>
              <a:t>on de la ISMN-sistemo</a:t>
            </a:r>
            <a:r>
              <a:rPr lang="es-ES" sz="1200" kern="1200" smtClean="0">
                <a:solidFill>
                  <a:schemeClr val="tx1"/>
                </a:solidFill>
                <a:effectLst/>
                <a:latin typeface="+mn-lt"/>
                <a:ea typeface="+mn-ea"/>
                <a:cs typeface="+mn-cs"/>
              </a:rPr>
              <a:t>, troviĝas en Berlino. </a:t>
            </a:r>
            <a:endParaRPr lang="es-ES"/>
          </a:p>
        </p:txBody>
      </p:sp>
      <p:sp>
        <p:nvSpPr>
          <p:cNvPr id="4" name="Slide Number Placeholder 3"/>
          <p:cNvSpPr>
            <a:spLocks noGrp="1"/>
          </p:cNvSpPr>
          <p:nvPr>
            <p:ph type="sldNum" sz="quarter" idx="10"/>
          </p:nvPr>
        </p:nvSpPr>
        <p:spPr/>
        <p:txBody>
          <a:bodyPr/>
          <a:lstStyle/>
          <a:p>
            <a:fld id="{693D56BC-1774-4DE9-A588-8851DB23130E}" type="slidenum">
              <a:rPr lang="es-ES" smtClean="0"/>
              <a:t>55</a:t>
            </a:fld>
            <a:endParaRPr lang="es-ES"/>
          </a:p>
        </p:txBody>
      </p:sp>
    </p:spTree>
    <p:extLst>
      <p:ext uri="{BB962C8B-B14F-4D97-AF65-F5344CB8AC3E}">
        <p14:creationId xmlns:p14="http://schemas.microsoft.com/office/powerpoint/2010/main" val="3197062608"/>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200" kern="1200" smtClean="0">
                <a:solidFill>
                  <a:schemeClr val="tx1"/>
                </a:solidFill>
                <a:effectLst/>
                <a:latin typeface="+mn-lt"/>
                <a:ea typeface="+mn-ea"/>
                <a:cs typeface="+mn-cs"/>
              </a:rPr>
              <a:t>En Hispanio mastrumas la servon la ISMN-Agentejo, dependa de la Nacia Instituto pri Scenaj Artoj kaj Muziko, siavice apartenanta al la Ministerio pri Kulturo.</a:t>
            </a:r>
          </a:p>
          <a:p>
            <a:endParaRPr lang="es-ES"/>
          </a:p>
        </p:txBody>
      </p:sp>
      <p:sp>
        <p:nvSpPr>
          <p:cNvPr id="4" name="Slide Number Placeholder 3"/>
          <p:cNvSpPr>
            <a:spLocks noGrp="1"/>
          </p:cNvSpPr>
          <p:nvPr>
            <p:ph type="sldNum" sz="quarter" idx="10"/>
          </p:nvPr>
        </p:nvSpPr>
        <p:spPr/>
        <p:txBody>
          <a:bodyPr/>
          <a:lstStyle/>
          <a:p>
            <a:fld id="{693D56BC-1774-4DE9-A588-8851DB23130E}" type="slidenum">
              <a:rPr lang="es-ES" smtClean="0"/>
              <a:t>56</a:t>
            </a:fld>
            <a:endParaRPr lang="es-ES"/>
          </a:p>
        </p:txBody>
      </p:sp>
    </p:spTree>
    <p:extLst>
      <p:ext uri="{BB962C8B-B14F-4D97-AF65-F5344CB8AC3E}">
        <p14:creationId xmlns:p14="http://schemas.microsoft.com/office/powerpoint/2010/main" val="23367934"/>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200" kern="1200" smtClean="0">
                <a:solidFill>
                  <a:schemeClr val="tx1"/>
                </a:solidFill>
                <a:effectLst/>
                <a:latin typeface="+mn-lt"/>
                <a:ea typeface="+mn-ea"/>
                <a:cs typeface="+mn-cs"/>
              </a:rPr>
              <a:t>La ISRC, Internacia Norma Kodo por Registraĵoj identigas sonregistraĵojn kaj muzikajn videojn.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s-ES" sz="1200" kern="120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s-ES" sz="1200" kern="1200" smtClean="0">
                <a:solidFill>
                  <a:schemeClr val="tx1"/>
                </a:solidFill>
                <a:effectLst/>
                <a:latin typeface="+mn-lt"/>
                <a:ea typeface="+mn-ea"/>
                <a:cs typeface="+mn-cs"/>
              </a:rPr>
              <a:t>Ĝi identigas la registraĵon, ne la verkon (por ĝi ekzistas alia norma numero), kaj estis kreita de la disk-industrio por protekti la autor-rajtojn en la reto.</a:t>
            </a:r>
          </a:p>
          <a:p>
            <a:endParaRPr lang="es-ES"/>
          </a:p>
        </p:txBody>
      </p:sp>
      <p:sp>
        <p:nvSpPr>
          <p:cNvPr id="4" name="Slide Number Placeholder 3"/>
          <p:cNvSpPr>
            <a:spLocks noGrp="1"/>
          </p:cNvSpPr>
          <p:nvPr>
            <p:ph type="sldNum" sz="quarter" idx="10"/>
          </p:nvPr>
        </p:nvSpPr>
        <p:spPr/>
        <p:txBody>
          <a:bodyPr/>
          <a:lstStyle/>
          <a:p>
            <a:fld id="{693D56BC-1774-4DE9-A588-8851DB23130E}" type="slidenum">
              <a:rPr lang="es-ES" smtClean="0"/>
              <a:t>57</a:t>
            </a:fld>
            <a:endParaRPr lang="es-ES"/>
          </a:p>
        </p:txBody>
      </p:sp>
    </p:spTree>
    <p:extLst>
      <p:ext uri="{BB962C8B-B14F-4D97-AF65-F5344CB8AC3E}">
        <p14:creationId xmlns:p14="http://schemas.microsoft.com/office/powerpoint/2010/main" val="2459500892"/>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200" kern="1200" smtClean="0">
                <a:solidFill>
                  <a:schemeClr val="tx1"/>
                </a:solidFill>
                <a:effectLst/>
                <a:latin typeface="+mn-lt"/>
                <a:ea typeface="+mn-ea"/>
                <a:cs typeface="+mn-cs"/>
              </a:rPr>
              <a:t>Ĝi estas internacie mastrumata la de la Internacia Federacio de la Fonografia Industrio.</a:t>
            </a:r>
          </a:p>
          <a:p>
            <a:endParaRPr lang="es-ES"/>
          </a:p>
        </p:txBody>
      </p:sp>
      <p:sp>
        <p:nvSpPr>
          <p:cNvPr id="4" name="Slide Number Placeholder 3"/>
          <p:cNvSpPr>
            <a:spLocks noGrp="1"/>
          </p:cNvSpPr>
          <p:nvPr>
            <p:ph type="sldNum" sz="quarter" idx="10"/>
          </p:nvPr>
        </p:nvSpPr>
        <p:spPr/>
        <p:txBody>
          <a:bodyPr/>
          <a:lstStyle/>
          <a:p>
            <a:fld id="{693D56BC-1774-4DE9-A588-8851DB23130E}" type="slidenum">
              <a:rPr lang="es-ES" smtClean="0"/>
              <a:t>58</a:t>
            </a:fld>
            <a:endParaRPr lang="es-ES"/>
          </a:p>
        </p:txBody>
      </p:sp>
    </p:spTree>
    <p:extLst>
      <p:ext uri="{BB962C8B-B14F-4D97-AF65-F5344CB8AC3E}">
        <p14:creationId xmlns:p14="http://schemas.microsoft.com/office/powerpoint/2010/main" val="3187146277"/>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sz="1200" kern="1200" smtClean="0">
                <a:solidFill>
                  <a:schemeClr val="tx1"/>
                </a:solidFill>
                <a:effectLst/>
                <a:latin typeface="+mn-lt"/>
                <a:ea typeface="+mn-ea"/>
                <a:cs typeface="+mn-cs"/>
              </a:rPr>
              <a:t>La Hispana Agentejo estas AGEDI, korporacio por la mastrumado de rajtoj rilataj al la intelekta proprieto.</a:t>
            </a:r>
            <a:endParaRPr lang="es-ES"/>
          </a:p>
        </p:txBody>
      </p:sp>
      <p:sp>
        <p:nvSpPr>
          <p:cNvPr id="4" name="Slide Number Placeholder 3"/>
          <p:cNvSpPr>
            <a:spLocks noGrp="1"/>
          </p:cNvSpPr>
          <p:nvPr>
            <p:ph type="sldNum" sz="quarter" idx="10"/>
          </p:nvPr>
        </p:nvSpPr>
        <p:spPr/>
        <p:txBody>
          <a:bodyPr/>
          <a:lstStyle/>
          <a:p>
            <a:fld id="{693D56BC-1774-4DE9-A588-8851DB23130E}" type="slidenum">
              <a:rPr lang="es-ES" smtClean="0"/>
              <a:t>59</a:t>
            </a:fld>
            <a:endParaRPr lang="es-ES"/>
          </a:p>
        </p:txBody>
      </p:sp>
    </p:spTree>
    <p:extLst>
      <p:ext uri="{BB962C8B-B14F-4D97-AF65-F5344CB8AC3E}">
        <p14:creationId xmlns:p14="http://schemas.microsoft.com/office/powerpoint/2010/main" val="21947730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sz="1200" kern="1200" smtClean="0">
                <a:solidFill>
                  <a:schemeClr val="tx1"/>
                </a:solidFill>
                <a:effectLst/>
                <a:latin typeface="+mn-lt"/>
                <a:ea typeface="+mn-ea"/>
                <a:cs typeface="+mn-cs"/>
              </a:rPr>
              <a:t>En ĉiu provinco de la lando ekzistas “oficiala deponejo”,</a:t>
            </a:r>
            <a:r>
              <a:rPr lang="es-ES" sz="1200" kern="1200" baseline="0" smtClean="0">
                <a:solidFill>
                  <a:schemeClr val="tx1"/>
                </a:solidFill>
                <a:effectLst/>
                <a:latin typeface="+mn-lt"/>
                <a:ea typeface="+mn-ea"/>
                <a:cs typeface="+mn-cs"/>
              </a:rPr>
              <a:t> </a:t>
            </a:r>
            <a:r>
              <a:rPr lang="es-ES" sz="1200" kern="1200" smtClean="0">
                <a:solidFill>
                  <a:schemeClr val="tx1"/>
                </a:solidFill>
                <a:effectLst/>
                <a:latin typeface="+mn-lt"/>
                <a:ea typeface="+mn-ea"/>
                <a:cs typeface="+mn-cs"/>
              </a:rPr>
              <a:t>kiu provizas la deponnumerojn kaj ricevas la deponatajn eldonaĵojn. La provinca deponejo sendas ilin poste al la Nacia Biblioteko (ĉefa centro de konservado de la lando) kaj al la ĉefa biblioteko de la responda Aŭtonoma</a:t>
            </a:r>
            <a:r>
              <a:rPr lang="es-ES" sz="1200" kern="1200" baseline="0" smtClean="0">
                <a:solidFill>
                  <a:schemeClr val="tx1"/>
                </a:solidFill>
                <a:effectLst/>
                <a:latin typeface="+mn-lt"/>
                <a:ea typeface="+mn-ea"/>
                <a:cs typeface="+mn-cs"/>
              </a:rPr>
              <a:t> Komunumo</a:t>
            </a:r>
            <a:r>
              <a:rPr lang="es-ES" sz="1200" kern="1200" smtClean="0">
                <a:solidFill>
                  <a:schemeClr val="tx1"/>
                </a:solidFill>
                <a:effectLst/>
                <a:latin typeface="+mn-lt"/>
                <a:ea typeface="+mn-ea"/>
                <a:cs typeface="+mn-cs"/>
              </a:rPr>
              <a:t>.</a:t>
            </a:r>
          </a:p>
          <a:p>
            <a:endParaRPr lang="es-ES" sz="1200" kern="120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s-ES" sz="1200" kern="1200" smtClean="0">
                <a:solidFill>
                  <a:schemeClr val="tx1"/>
                </a:solidFill>
                <a:effectLst/>
                <a:latin typeface="+mn-lt"/>
                <a:ea typeface="+mn-ea"/>
                <a:cs typeface="+mn-cs"/>
              </a:rPr>
              <a:t>La akiro de deponnumero estas senpaga, sed la eldoninto devas antaŭregistriĝi en la Deponejo de la provinco, kie li havas sian sidejon.</a:t>
            </a:r>
          </a:p>
          <a:p>
            <a:endParaRPr lang="es-ES" sz="1200" kern="120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93D56BC-1774-4DE9-A588-8851DB23130E}" type="slidenum">
              <a:rPr lang="es-ES" smtClean="0"/>
              <a:t>6</a:t>
            </a:fld>
            <a:endParaRPr lang="es-ES"/>
          </a:p>
        </p:txBody>
      </p:sp>
    </p:spTree>
    <p:extLst>
      <p:ext uri="{BB962C8B-B14F-4D97-AF65-F5344CB8AC3E}">
        <p14:creationId xmlns:p14="http://schemas.microsoft.com/office/powerpoint/2010/main" val="3696608530"/>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200" kern="1200" smtClean="0">
                <a:solidFill>
                  <a:schemeClr val="tx1"/>
                </a:solidFill>
                <a:effectLst/>
                <a:latin typeface="+mn-lt"/>
                <a:ea typeface="+mn-ea"/>
                <a:cs typeface="+mn-cs"/>
              </a:rPr>
              <a:t>Jen la strukturo de la kodo, simila al aliaj jam viditaj.</a:t>
            </a:r>
          </a:p>
          <a:p>
            <a:endParaRPr lang="es-ES"/>
          </a:p>
        </p:txBody>
      </p:sp>
      <p:sp>
        <p:nvSpPr>
          <p:cNvPr id="4" name="Slide Number Placeholder 3"/>
          <p:cNvSpPr>
            <a:spLocks noGrp="1"/>
          </p:cNvSpPr>
          <p:nvPr>
            <p:ph type="sldNum" sz="quarter" idx="10"/>
          </p:nvPr>
        </p:nvSpPr>
        <p:spPr/>
        <p:txBody>
          <a:bodyPr/>
          <a:lstStyle/>
          <a:p>
            <a:fld id="{693D56BC-1774-4DE9-A588-8851DB23130E}" type="slidenum">
              <a:rPr lang="es-ES" smtClean="0"/>
              <a:t>60</a:t>
            </a:fld>
            <a:endParaRPr lang="es-ES"/>
          </a:p>
        </p:txBody>
      </p:sp>
    </p:spTree>
    <p:extLst>
      <p:ext uri="{BB962C8B-B14F-4D97-AF65-F5344CB8AC3E}">
        <p14:creationId xmlns:p14="http://schemas.microsoft.com/office/powerpoint/2010/main" val="1099028190"/>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200" kern="1200" smtClean="0">
                <a:solidFill>
                  <a:schemeClr val="tx1"/>
                </a:solidFill>
                <a:effectLst/>
                <a:latin typeface="+mn-lt"/>
                <a:ea typeface="+mn-ea"/>
                <a:cs typeface="+mn-cs"/>
              </a:rPr>
              <a:t>Kaj jen ekzemplo de la uzado de la kodo en Esperantujo.</a:t>
            </a:r>
          </a:p>
          <a:p>
            <a:endParaRPr lang="es-ES"/>
          </a:p>
        </p:txBody>
      </p:sp>
      <p:sp>
        <p:nvSpPr>
          <p:cNvPr id="4" name="Slide Number Placeholder 3"/>
          <p:cNvSpPr>
            <a:spLocks noGrp="1"/>
          </p:cNvSpPr>
          <p:nvPr>
            <p:ph type="sldNum" sz="quarter" idx="10"/>
          </p:nvPr>
        </p:nvSpPr>
        <p:spPr/>
        <p:txBody>
          <a:bodyPr/>
          <a:lstStyle/>
          <a:p>
            <a:fld id="{693D56BC-1774-4DE9-A588-8851DB23130E}" type="slidenum">
              <a:rPr lang="es-ES" smtClean="0"/>
              <a:t>61</a:t>
            </a:fld>
            <a:endParaRPr lang="es-ES"/>
          </a:p>
        </p:txBody>
      </p:sp>
    </p:spTree>
    <p:extLst>
      <p:ext uri="{BB962C8B-B14F-4D97-AF65-F5344CB8AC3E}">
        <p14:creationId xmlns:p14="http://schemas.microsoft.com/office/powerpoint/2010/main" val="980536373"/>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200" kern="1200" smtClean="0">
                <a:solidFill>
                  <a:schemeClr val="tx1"/>
                </a:solidFill>
                <a:effectLst/>
                <a:latin typeface="+mn-lt"/>
                <a:ea typeface="+mn-ea"/>
                <a:cs typeface="+mn-cs"/>
              </a:rPr>
              <a:t>Ni vidos por fini la Internacian Norman Numeron por Aŭdvidaĵoj, ISAN, kiu identigas aŭdvidajn registraĵojn: filmoj fikciaj aŭ dokumentaj, televidaj serioj, sportaj eventoj, ktp.</a:t>
            </a:r>
          </a:p>
          <a:p>
            <a:endParaRPr lang="es-ES"/>
          </a:p>
        </p:txBody>
      </p:sp>
      <p:sp>
        <p:nvSpPr>
          <p:cNvPr id="4" name="Slide Number Placeholder 3"/>
          <p:cNvSpPr>
            <a:spLocks noGrp="1"/>
          </p:cNvSpPr>
          <p:nvPr>
            <p:ph type="sldNum" sz="quarter" idx="10"/>
          </p:nvPr>
        </p:nvSpPr>
        <p:spPr/>
        <p:txBody>
          <a:bodyPr/>
          <a:lstStyle/>
          <a:p>
            <a:fld id="{693D56BC-1774-4DE9-A588-8851DB23130E}" type="slidenum">
              <a:rPr lang="es-ES" smtClean="0"/>
              <a:t>62</a:t>
            </a:fld>
            <a:endParaRPr lang="es-ES"/>
          </a:p>
        </p:txBody>
      </p:sp>
    </p:spTree>
    <p:extLst>
      <p:ext uri="{BB962C8B-B14F-4D97-AF65-F5344CB8AC3E}">
        <p14:creationId xmlns:p14="http://schemas.microsoft.com/office/powerpoint/2010/main" val="2666658200"/>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200" kern="1200" smtClean="0">
                <a:solidFill>
                  <a:schemeClr val="tx1"/>
                </a:solidFill>
                <a:effectLst/>
                <a:latin typeface="+mn-lt"/>
                <a:ea typeface="+mn-ea"/>
                <a:cs typeface="+mn-cs"/>
              </a:rPr>
              <a:t>Ĝin administras internacie la Internacia ISAN-Agentejo, kun sidejo en Ĝenevo.</a:t>
            </a:r>
          </a:p>
          <a:p>
            <a:endParaRPr lang="es-ES"/>
          </a:p>
        </p:txBody>
      </p:sp>
      <p:sp>
        <p:nvSpPr>
          <p:cNvPr id="4" name="Slide Number Placeholder 3"/>
          <p:cNvSpPr>
            <a:spLocks noGrp="1"/>
          </p:cNvSpPr>
          <p:nvPr>
            <p:ph type="sldNum" sz="quarter" idx="10"/>
          </p:nvPr>
        </p:nvSpPr>
        <p:spPr/>
        <p:txBody>
          <a:bodyPr/>
          <a:lstStyle/>
          <a:p>
            <a:fld id="{693D56BC-1774-4DE9-A588-8851DB23130E}" type="slidenum">
              <a:rPr lang="es-ES" smtClean="0"/>
              <a:t>63</a:t>
            </a:fld>
            <a:endParaRPr lang="es-ES"/>
          </a:p>
        </p:txBody>
      </p:sp>
    </p:spTree>
    <p:extLst>
      <p:ext uri="{BB962C8B-B14F-4D97-AF65-F5344CB8AC3E}">
        <p14:creationId xmlns:p14="http://schemas.microsoft.com/office/powerpoint/2010/main" val="74501055"/>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200" kern="1200" smtClean="0">
                <a:solidFill>
                  <a:schemeClr val="tx1"/>
                </a:solidFill>
                <a:effectLst/>
                <a:latin typeface="+mn-lt"/>
                <a:ea typeface="+mn-ea"/>
                <a:cs typeface="+mn-cs"/>
              </a:rPr>
              <a:t>En Hispanio mastrumas ĝin, la Iberamerika-Agentejo, Aribsan. </a:t>
            </a:r>
          </a:p>
          <a:p>
            <a:endParaRPr lang="es-ES"/>
          </a:p>
        </p:txBody>
      </p:sp>
      <p:sp>
        <p:nvSpPr>
          <p:cNvPr id="4" name="Slide Number Placeholder 3"/>
          <p:cNvSpPr>
            <a:spLocks noGrp="1"/>
          </p:cNvSpPr>
          <p:nvPr>
            <p:ph type="sldNum" sz="quarter" idx="10"/>
          </p:nvPr>
        </p:nvSpPr>
        <p:spPr/>
        <p:txBody>
          <a:bodyPr/>
          <a:lstStyle/>
          <a:p>
            <a:fld id="{693D56BC-1774-4DE9-A588-8851DB23130E}" type="slidenum">
              <a:rPr lang="es-ES" smtClean="0"/>
              <a:t>64</a:t>
            </a:fld>
            <a:endParaRPr lang="es-ES"/>
          </a:p>
        </p:txBody>
      </p:sp>
    </p:spTree>
    <p:extLst>
      <p:ext uri="{BB962C8B-B14F-4D97-AF65-F5344CB8AC3E}">
        <p14:creationId xmlns:p14="http://schemas.microsoft.com/office/powerpoint/2010/main" val="1235953438"/>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200" kern="1200" smtClean="0">
                <a:solidFill>
                  <a:schemeClr val="tx1"/>
                </a:solidFill>
                <a:effectLst/>
                <a:latin typeface="+mn-lt"/>
                <a:ea typeface="+mn-ea"/>
                <a:cs typeface="+mn-cs"/>
              </a:rPr>
              <a:t>Kaj jen la strukturo de la kodo, iom pli kompleksa ol la jam viditaj.</a:t>
            </a:r>
          </a:p>
          <a:p>
            <a:endParaRPr lang="es-ES"/>
          </a:p>
        </p:txBody>
      </p:sp>
      <p:sp>
        <p:nvSpPr>
          <p:cNvPr id="4" name="Slide Number Placeholder 3"/>
          <p:cNvSpPr>
            <a:spLocks noGrp="1"/>
          </p:cNvSpPr>
          <p:nvPr>
            <p:ph type="sldNum" sz="quarter" idx="10"/>
          </p:nvPr>
        </p:nvSpPr>
        <p:spPr/>
        <p:txBody>
          <a:bodyPr/>
          <a:lstStyle/>
          <a:p>
            <a:fld id="{693D56BC-1774-4DE9-A588-8851DB23130E}" type="slidenum">
              <a:rPr lang="es-ES" smtClean="0"/>
              <a:t>65</a:t>
            </a:fld>
            <a:endParaRPr lang="es-ES"/>
          </a:p>
        </p:txBody>
      </p:sp>
    </p:spTree>
    <p:extLst>
      <p:ext uri="{BB962C8B-B14F-4D97-AF65-F5344CB8AC3E}">
        <p14:creationId xmlns:p14="http://schemas.microsoft.com/office/powerpoint/2010/main" val="1825345631"/>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sz="1200" kern="1200" smtClean="0">
                <a:solidFill>
                  <a:schemeClr val="tx1"/>
                </a:solidFill>
                <a:effectLst/>
                <a:latin typeface="+mn-lt"/>
                <a:ea typeface="+mn-ea"/>
                <a:cs typeface="+mn-cs"/>
              </a:rPr>
              <a:t>Nu, jen ĉio hodiaŭ. Kiel vi vidas, estas normaj numeroj por preskaŭ</a:t>
            </a:r>
            <a:r>
              <a:rPr lang="es-ES" sz="1200" kern="1200" baseline="0" smtClean="0">
                <a:solidFill>
                  <a:schemeClr val="tx1"/>
                </a:solidFill>
                <a:effectLst/>
                <a:latin typeface="+mn-lt"/>
                <a:ea typeface="+mn-ea"/>
                <a:cs typeface="+mn-cs"/>
              </a:rPr>
              <a:t> ĉio.</a:t>
            </a:r>
          </a:p>
          <a:p>
            <a:r>
              <a:rPr lang="es-ES" sz="1200" kern="1200" smtClean="0">
                <a:solidFill>
                  <a:schemeClr val="tx1"/>
                </a:solidFill>
                <a:effectLst/>
                <a:latin typeface="+mn-lt"/>
                <a:ea typeface="+mn-ea"/>
                <a:cs typeface="+mn-cs"/>
              </a:rPr>
              <a:t>Koran dankon pro via atento. </a:t>
            </a:r>
          </a:p>
          <a:p>
            <a:r>
              <a:rPr lang="es-ES" sz="1200" kern="1200" smtClean="0">
                <a:solidFill>
                  <a:schemeClr val="tx1"/>
                </a:solidFill>
                <a:effectLst/>
                <a:latin typeface="+mn-lt"/>
                <a:ea typeface="+mn-ea"/>
                <a:cs typeface="+mn-cs"/>
              </a:rPr>
              <a:t>Mi restas je via dispono por eventualaj demandoj kaj komentoj.</a:t>
            </a:r>
            <a:endParaRPr lang="es-ES"/>
          </a:p>
        </p:txBody>
      </p:sp>
      <p:sp>
        <p:nvSpPr>
          <p:cNvPr id="4" name="Slide Number Placeholder 3"/>
          <p:cNvSpPr>
            <a:spLocks noGrp="1"/>
          </p:cNvSpPr>
          <p:nvPr>
            <p:ph type="sldNum" sz="quarter" idx="10"/>
          </p:nvPr>
        </p:nvSpPr>
        <p:spPr/>
        <p:txBody>
          <a:bodyPr/>
          <a:lstStyle/>
          <a:p>
            <a:fld id="{693D56BC-1774-4DE9-A588-8851DB23130E}" type="slidenum">
              <a:rPr lang="es-ES" smtClean="0"/>
              <a:t>66</a:t>
            </a:fld>
            <a:endParaRPr lang="es-ES"/>
          </a:p>
        </p:txBody>
      </p:sp>
    </p:spTree>
    <p:extLst>
      <p:ext uri="{BB962C8B-B14F-4D97-AF65-F5344CB8AC3E}">
        <p14:creationId xmlns:p14="http://schemas.microsoft.com/office/powerpoint/2010/main" val="12065204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sz="1200" kern="1200" smtClean="0">
                <a:solidFill>
                  <a:schemeClr val="tx1"/>
                </a:solidFill>
                <a:effectLst/>
                <a:latin typeface="+mn-lt"/>
                <a:ea typeface="+mn-ea"/>
                <a:cs typeface="+mn-cs"/>
              </a:rPr>
              <a:t>La leĝa deponnumero ne estas norma numero en la senco, ke ne ekzistas internacia normo starigita por ĝi, kvankam multaj landoj sekvas pli malpli</a:t>
            </a:r>
            <a:r>
              <a:rPr lang="es-ES" sz="1200" kern="1200" baseline="0" smtClean="0">
                <a:solidFill>
                  <a:schemeClr val="tx1"/>
                </a:solidFill>
                <a:effectLst/>
                <a:latin typeface="+mn-lt"/>
                <a:ea typeface="+mn-ea"/>
                <a:cs typeface="+mn-cs"/>
              </a:rPr>
              <a:t> </a:t>
            </a:r>
            <a:r>
              <a:rPr lang="es-ES" sz="1200" kern="1200" smtClean="0">
                <a:solidFill>
                  <a:schemeClr val="tx1"/>
                </a:solidFill>
                <a:effectLst/>
                <a:latin typeface="+mn-lt"/>
                <a:ea typeface="+mn-ea"/>
                <a:cs typeface="+mn-cs"/>
              </a:rPr>
              <a:t>similan strukturon. </a:t>
            </a:r>
          </a:p>
          <a:p>
            <a:endParaRPr lang="es-ES" sz="1200" kern="1200" smtClean="0">
              <a:solidFill>
                <a:schemeClr val="tx1"/>
              </a:solidFill>
              <a:effectLst/>
              <a:latin typeface="+mn-lt"/>
              <a:ea typeface="+mn-ea"/>
              <a:cs typeface="+mn-cs"/>
            </a:endParaRPr>
          </a:p>
          <a:p>
            <a:r>
              <a:rPr lang="es-ES" sz="1200" kern="1200" smtClean="0">
                <a:solidFill>
                  <a:schemeClr val="tx1"/>
                </a:solidFill>
                <a:effectLst/>
                <a:latin typeface="+mn-lt"/>
                <a:ea typeface="+mn-ea"/>
                <a:cs typeface="+mn-cs"/>
              </a:rPr>
              <a:t>En Hispanio, ĝi</a:t>
            </a:r>
            <a:r>
              <a:rPr lang="aa-ET" sz="1200" kern="1200" smtClean="0">
                <a:solidFill>
                  <a:schemeClr val="tx1"/>
                </a:solidFill>
                <a:effectLst/>
                <a:latin typeface="+mn-lt"/>
                <a:ea typeface="+mn-ea"/>
                <a:cs typeface="+mn-cs"/>
              </a:rPr>
              <a:t> est</a:t>
            </a:r>
            <a:r>
              <a:rPr lang="es-ES" sz="1200" kern="1200" smtClean="0">
                <a:solidFill>
                  <a:schemeClr val="tx1"/>
                </a:solidFill>
                <a:effectLst/>
                <a:latin typeface="+mn-lt"/>
                <a:ea typeface="+mn-ea"/>
                <a:cs typeface="+mn-cs"/>
              </a:rPr>
              <a:t>a</a:t>
            </a:r>
            <a:r>
              <a:rPr lang="aa-ET" sz="1200" kern="1200" smtClean="0">
                <a:solidFill>
                  <a:schemeClr val="tx1"/>
                </a:solidFill>
                <a:effectLst/>
                <a:latin typeface="+mn-lt"/>
                <a:ea typeface="+mn-ea"/>
                <a:cs typeface="+mn-cs"/>
              </a:rPr>
              <a:t>s kunmetita de la </a:t>
            </a:r>
            <a:r>
              <a:rPr lang="es-ES" sz="1200" kern="1200" smtClean="0">
                <a:solidFill>
                  <a:schemeClr val="tx1"/>
                </a:solidFill>
                <a:effectLst/>
                <a:latin typeface="+mn-lt"/>
                <a:ea typeface="+mn-ea"/>
                <a:cs typeface="+mn-cs"/>
              </a:rPr>
              <a:t>siglo</a:t>
            </a:r>
            <a:r>
              <a:rPr lang="aa-ET" sz="1200" kern="1200" smtClean="0">
                <a:solidFill>
                  <a:schemeClr val="tx1"/>
                </a:solidFill>
                <a:effectLst/>
                <a:latin typeface="+mn-lt"/>
                <a:ea typeface="+mn-ea"/>
                <a:cs typeface="+mn-cs"/>
              </a:rPr>
              <a:t> DL</a:t>
            </a:r>
            <a:r>
              <a:rPr lang="es-ES" sz="1200" kern="1200" smtClean="0">
                <a:solidFill>
                  <a:schemeClr val="tx1"/>
                </a:solidFill>
                <a:effectLst/>
                <a:latin typeface="+mn-lt"/>
                <a:ea typeface="+mn-ea"/>
                <a:cs typeface="+mn-cs"/>
              </a:rPr>
              <a:t> (leĝa</a:t>
            </a:r>
            <a:r>
              <a:rPr lang="es-ES" sz="1200" kern="1200" baseline="0" smtClean="0">
                <a:solidFill>
                  <a:schemeClr val="tx1"/>
                </a:solidFill>
                <a:effectLst/>
                <a:latin typeface="+mn-lt"/>
                <a:ea typeface="+mn-ea"/>
                <a:cs typeface="+mn-cs"/>
              </a:rPr>
              <a:t> depono)</a:t>
            </a:r>
            <a:r>
              <a:rPr lang="aa-ET" sz="1200" kern="1200" smtClean="0">
                <a:solidFill>
                  <a:schemeClr val="tx1"/>
                </a:solidFill>
                <a:effectLst/>
                <a:latin typeface="+mn-lt"/>
                <a:ea typeface="+mn-ea"/>
                <a:cs typeface="+mn-cs"/>
              </a:rPr>
              <a:t>, la </a:t>
            </a:r>
            <a:r>
              <a:rPr lang="es-ES" sz="1200" kern="1200" smtClean="0">
                <a:solidFill>
                  <a:schemeClr val="tx1"/>
                </a:solidFill>
                <a:effectLst/>
                <a:latin typeface="+mn-lt"/>
                <a:ea typeface="+mn-ea"/>
                <a:cs typeface="+mn-cs"/>
              </a:rPr>
              <a:t>kodo de la provinca depon</a:t>
            </a:r>
            <a:r>
              <a:rPr lang="aa-ET" sz="1200" kern="1200" smtClean="0">
                <a:solidFill>
                  <a:schemeClr val="tx1"/>
                </a:solidFill>
                <a:effectLst/>
                <a:latin typeface="+mn-lt"/>
                <a:ea typeface="+mn-ea"/>
                <a:cs typeface="+mn-cs"/>
              </a:rPr>
              <a:t>ejo</a:t>
            </a:r>
            <a:r>
              <a:rPr lang="es-ES" sz="1200" kern="1200" smtClean="0">
                <a:solidFill>
                  <a:schemeClr val="tx1"/>
                </a:solidFill>
                <a:effectLst/>
                <a:latin typeface="+mn-lt"/>
                <a:ea typeface="+mn-ea"/>
                <a:cs typeface="+mn-cs"/>
              </a:rPr>
              <a:t> (en la ekzemplo, Valencio)</a:t>
            </a:r>
            <a:r>
              <a:rPr lang="aa-ET" sz="1200" kern="1200" smtClean="0">
                <a:solidFill>
                  <a:schemeClr val="tx1"/>
                </a:solidFill>
                <a:effectLst/>
                <a:latin typeface="+mn-lt"/>
                <a:ea typeface="+mn-ea"/>
                <a:cs typeface="+mn-cs"/>
              </a:rPr>
              <a:t>, la </a:t>
            </a:r>
            <a:r>
              <a:rPr lang="es-ES" sz="1200" kern="1200" smtClean="0">
                <a:solidFill>
                  <a:schemeClr val="tx1"/>
                </a:solidFill>
                <a:effectLst/>
                <a:latin typeface="+mn-lt"/>
                <a:ea typeface="+mn-ea"/>
                <a:cs typeface="+mn-cs"/>
              </a:rPr>
              <a:t>deponn</a:t>
            </a:r>
            <a:r>
              <a:rPr lang="aa-ET" sz="1200" kern="1200" smtClean="0">
                <a:solidFill>
                  <a:schemeClr val="tx1"/>
                </a:solidFill>
                <a:effectLst/>
                <a:latin typeface="+mn-lt"/>
                <a:ea typeface="+mn-ea"/>
                <a:cs typeface="+mn-cs"/>
              </a:rPr>
              <a:t>umero</a:t>
            </a:r>
            <a:r>
              <a:rPr lang="es-ES" sz="1200" kern="1200" smtClean="0">
                <a:solidFill>
                  <a:schemeClr val="tx1"/>
                </a:solidFill>
                <a:effectLst/>
                <a:latin typeface="+mn-lt"/>
                <a:ea typeface="+mn-ea"/>
                <a:cs typeface="+mn-cs"/>
              </a:rPr>
              <a:t>,</a:t>
            </a:r>
            <a:r>
              <a:rPr lang="aa-ET" sz="1200" kern="1200" smtClean="0">
                <a:solidFill>
                  <a:schemeClr val="tx1"/>
                </a:solidFill>
                <a:effectLst/>
                <a:latin typeface="+mn-lt"/>
                <a:ea typeface="+mn-ea"/>
                <a:cs typeface="+mn-cs"/>
              </a:rPr>
              <a:t> kaj la jaro</a:t>
            </a:r>
            <a:r>
              <a:rPr lang="es-ES" sz="1200" kern="1200" smtClean="0">
                <a:solidFill>
                  <a:schemeClr val="tx1"/>
                </a:solidFill>
                <a:effectLst/>
                <a:latin typeface="+mn-lt"/>
                <a:ea typeface="+mn-ea"/>
                <a:cs typeface="+mn-cs"/>
              </a:rPr>
              <a:t> kiam la numero estis asignita</a:t>
            </a:r>
            <a:r>
              <a:rPr lang="aa-ET" sz="1200" kern="1200" smtClean="0">
                <a:solidFill>
                  <a:schemeClr val="tx1"/>
                </a:solidFill>
                <a:effectLst/>
                <a:latin typeface="+mn-lt"/>
                <a:ea typeface="+mn-ea"/>
                <a:cs typeface="+mn-cs"/>
              </a:rPr>
              <a:t>. La diversaj partoj de la </a:t>
            </a:r>
            <a:r>
              <a:rPr lang="es-ES" sz="1200" kern="1200" smtClean="0">
                <a:solidFill>
                  <a:schemeClr val="tx1"/>
                </a:solidFill>
                <a:effectLst/>
                <a:latin typeface="+mn-lt"/>
                <a:ea typeface="+mn-ea"/>
                <a:cs typeface="+mn-cs"/>
              </a:rPr>
              <a:t>deponnumero</a:t>
            </a:r>
            <a:r>
              <a:rPr lang="aa-ET" sz="1200" kern="1200" smtClean="0">
                <a:solidFill>
                  <a:schemeClr val="tx1"/>
                </a:solidFill>
                <a:effectLst/>
                <a:latin typeface="+mn-lt"/>
                <a:ea typeface="+mn-ea"/>
                <a:cs typeface="+mn-cs"/>
              </a:rPr>
              <a:t> est</a:t>
            </a:r>
            <a:r>
              <a:rPr lang="es-ES" sz="1200" kern="1200" smtClean="0">
                <a:solidFill>
                  <a:schemeClr val="tx1"/>
                </a:solidFill>
                <a:effectLst/>
                <a:latin typeface="+mn-lt"/>
                <a:ea typeface="+mn-ea"/>
                <a:cs typeface="+mn-cs"/>
              </a:rPr>
              <a:t>a</a:t>
            </a:r>
            <a:r>
              <a:rPr lang="aa-ET" sz="1200" kern="1200" smtClean="0">
                <a:solidFill>
                  <a:schemeClr val="tx1"/>
                </a:solidFill>
                <a:effectLst/>
                <a:latin typeface="+mn-lt"/>
                <a:ea typeface="+mn-ea"/>
                <a:cs typeface="+mn-cs"/>
              </a:rPr>
              <a:t>s apartigitaj per spaco, krom la jaro, kiu est</a:t>
            </a:r>
            <a:r>
              <a:rPr lang="es-ES" sz="1200" kern="1200" smtClean="0">
                <a:solidFill>
                  <a:schemeClr val="tx1"/>
                </a:solidFill>
                <a:effectLst/>
                <a:latin typeface="+mn-lt"/>
                <a:ea typeface="+mn-ea"/>
                <a:cs typeface="+mn-cs"/>
              </a:rPr>
              <a:t>a</a:t>
            </a:r>
            <a:r>
              <a:rPr lang="aa-ET" sz="1200" kern="1200" smtClean="0">
                <a:solidFill>
                  <a:schemeClr val="tx1"/>
                </a:solidFill>
                <a:effectLst/>
                <a:latin typeface="+mn-lt"/>
                <a:ea typeface="+mn-ea"/>
                <a:cs typeface="+mn-cs"/>
              </a:rPr>
              <a:t>s </a:t>
            </a:r>
            <a:r>
              <a:rPr lang="es-ES" sz="1200" kern="1200" smtClean="0">
                <a:solidFill>
                  <a:schemeClr val="tx1"/>
                </a:solidFill>
                <a:effectLst/>
                <a:latin typeface="+mn-lt"/>
                <a:ea typeface="+mn-ea"/>
                <a:cs typeface="+mn-cs"/>
              </a:rPr>
              <a:t>apartigita per</a:t>
            </a:r>
            <a:r>
              <a:rPr lang="aa-ET" sz="1200" kern="1200" smtClean="0">
                <a:solidFill>
                  <a:schemeClr val="tx1"/>
                </a:solidFill>
                <a:effectLst/>
                <a:latin typeface="+mn-lt"/>
                <a:ea typeface="+mn-ea"/>
                <a:cs typeface="+mn-cs"/>
              </a:rPr>
              <a:t> streko. Fine de ĉiu jaro </a:t>
            </a:r>
            <a:r>
              <a:rPr lang="es-ES" sz="1200" kern="1200" smtClean="0">
                <a:solidFill>
                  <a:schemeClr val="tx1"/>
                </a:solidFill>
                <a:effectLst/>
                <a:latin typeface="+mn-lt"/>
                <a:ea typeface="+mn-ea"/>
                <a:cs typeface="+mn-cs"/>
              </a:rPr>
              <a:t>oni fermas </a:t>
            </a:r>
            <a:r>
              <a:rPr lang="aa-ET" sz="1200" kern="1200" smtClean="0">
                <a:solidFill>
                  <a:schemeClr val="tx1"/>
                </a:solidFill>
                <a:effectLst/>
                <a:latin typeface="+mn-lt"/>
                <a:ea typeface="+mn-ea"/>
                <a:cs typeface="+mn-cs"/>
              </a:rPr>
              <a:t>la numer</a:t>
            </a:r>
            <a:r>
              <a:rPr lang="es-ES" sz="1200" kern="1200" smtClean="0">
                <a:solidFill>
                  <a:schemeClr val="tx1"/>
                </a:solidFill>
                <a:effectLst/>
                <a:latin typeface="+mn-lt"/>
                <a:ea typeface="+mn-ea"/>
                <a:cs typeface="+mn-cs"/>
              </a:rPr>
              <a:t>seri</a:t>
            </a:r>
            <a:r>
              <a:rPr lang="aa-ET" sz="1200" kern="1200" smtClean="0">
                <a:solidFill>
                  <a:schemeClr val="tx1"/>
                </a:solidFill>
                <a:effectLst/>
                <a:latin typeface="+mn-lt"/>
                <a:ea typeface="+mn-ea"/>
                <a:cs typeface="+mn-cs"/>
              </a:rPr>
              <a:t>o</a:t>
            </a:r>
            <a:r>
              <a:rPr lang="es-ES" sz="1200" kern="1200" smtClean="0">
                <a:solidFill>
                  <a:schemeClr val="tx1"/>
                </a:solidFill>
                <a:effectLst/>
                <a:latin typeface="+mn-lt"/>
                <a:ea typeface="+mn-ea"/>
                <a:cs typeface="+mn-cs"/>
              </a:rPr>
              <a:t>n,</a:t>
            </a:r>
            <a:r>
              <a:rPr lang="aa-ET" sz="1200" kern="1200" smtClean="0">
                <a:solidFill>
                  <a:schemeClr val="tx1"/>
                </a:solidFill>
                <a:effectLst/>
                <a:latin typeface="+mn-lt"/>
                <a:ea typeface="+mn-ea"/>
                <a:cs typeface="+mn-cs"/>
              </a:rPr>
              <a:t> kiu komenciĝ</a:t>
            </a:r>
            <a:r>
              <a:rPr lang="es-ES" sz="1200" kern="1200" smtClean="0">
                <a:solidFill>
                  <a:schemeClr val="tx1"/>
                </a:solidFill>
                <a:effectLst/>
                <a:latin typeface="+mn-lt"/>
                <a:ea typeface="+mn-ea"/>
                <a:cs typeface="+mn-cs"/>
              </a:rPr>
              <a:t>a</a:t>
            </a:r>
            <a:r>
              <a:rPr lang="aa-ET" sz="1200" kern="1200" smtClean="0">
                <a:solidFill>
                  <a:schemeClr val="tx1"/>
                </a:solidFill>
                <a:effectLst/>
                <a:latin typeface="+mn-lt"/>
                <a:ea typeface="+mn-ea"/>
                <a:cs typeface="+mn-cs"/>
              </a:rPr>
              <a:t>s denove en la komenco de la </a:t>
            </a:r>
            <a:r>
              <a:rPr lang="es-ES" sz="1200" kern="1200" smtClean="0">
                <a:solidFill>
                  <a:schemeClr val="tx1"/>
                </a:solidFill>
                <a:effectLst/>
                <a:latin typeface="+mn-lt"/>
                <a:ea typeface="+mn-ea"/>
                <a:cs typeface="+mn-cs"/>
              </a:rPr>
              <a:t>sekva </a:t>
            </a:r>
            <a:r>
              <a:rPr lang="aa-ET" sz="1200" kern="1200" smtClean="0">
                <a:solidFill>
                  <a:schemeClr val="tx1"/>
                </a:solidFill>
                <a:effectLst/>
                <a:latin typeface="+mn-lt"/>
                <a:ea typeface="+mn-ea"/>
                <a:cs typeface="+mn-cs"/>
              </a:rPr>
              <a:t>jaro</a:t>
            </a:r>
            <a:r>
              <a:rPr lang="es-ES" sz="1200" kern="1200" smtClean="0">
                <a:solidFill>
                  <a:schemeClr val="tx1"/>
                </a:solidFill>
                <a:effectLst/>
                <a:latin typeface="+mn-lt"/>
                <a:ea typeface="+mn-ea"/>
                <a:cs typeface="+mn-cs"/>
              </a:rPr>
              <a:t> per</a:t>
            </a:r>
            <a:r>
              <a:rPr lang="es-ES" sz="1200" kern="1200" baseline="0" smtClean="0">
                <a:solidFill>
                  <a:schemeClr val="tx1"/>
                </a:solidFill>
                <a:effectLst/>
                <a:latin typeface="+mn-lt"/>
                <a:ea typeface="+mn-ea"/>
                <a:cs typeface="+mn-cs"/>
              </a:rPr>
              <a:t> la numero 1</a:t>
            </a:r>
            <a:r>
              <a:rPr lang="aa-ET" sz="1200" kern="1200" smtClean="0">
                <a:solidFill>
                  <a:schemeClr val="tx1"/>
                </a:solidFill>
                <a:effectLst/>
                <a:latin typeface="+mn-lt"/>
                <a:ea typeface="+mn-ea"/>
                <a:cs typeface="+mn-cs"/>
              </a:rPr>
              <a:t>.</a:t>
            </a:r>
            <a:endParaRPr lang="es-ES" sz="1200" kern="1200" smtClean="0">
              <a:solidFill>
                <a:schemeClr val="tx1"/>
              </a:solidFill>
              <a:effectLst/>
              <a:latin typeface="+mn-lt"/>
              <a:ea typeface="+mn-ea"/>
              <a:cs typeface="+mn-cs"/>
            </a:endParaRPr>
          </a:p>
          <a:p>
            <a:endParaRPr lang="es-ES" sz="1200" kern="1200" smtClean="0">
              <a:solidFill>
                <a:schemeClr val="tx1"/>
              </a:solidFill>
              <a:effectLst/>
              <a:latin typeface="+mn-lt"/>
              <a:ea typeface="+mn-ea"/>
              <a:cs typeface="+mn-cs"/>
            </a:endParaRPr>
          </a:p>
          <a:p>
            <a:endParaRPr lang="es-ES"/>
          </a:p>
        </p:txBody>
      </p:sp>
      <p:sp>
        <p:nvSpPr>
          <p:cNvPr id="4" name="Slide Number Placeholder 3"/>
          <p:cNvSpPr>
            <a:spLocks noGrp="1"/>
          </p:cNvSpPr>
          <p:nvPr>
            <p:ph type="sldNum" sz="quarter" idx="10"/>
          </p:nvPr>
        </p:nvSpPr>
        <p:spPr/>
        <p:txBody>
          <a:bodyPr/>
          <a:lstStyle/>
          <a:p>
            <a:fld id="{693D56BC-1774-4DE9-A588-8851DB23130E}" type="slidenum">
              <a:rPr lang="es-ES" smtClean="0"/>
              <a:t>7</a:t>
            </a:fld>
            <a:endParaRPr lang="es-ES"/>
          </a:p>
        </p:txBody>
      </p:sp>
    </p:spTree>
    <p:extLst>
      <p:ext uri="{BB962C8B-B14F-4D97-AF65-F5344CB8AC3E}">
        <p14:creationId xmlns:p14="http://schemas.microsoft.com/office/powerpoint/2010/main" val="38126260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sz="1200" kern="1200" smtClean="0">
                <a:solidFill>
                  <a:schemeClr val="tx1"/>
                </a:solidFill>
                <a:effectLst/>
                <a:latin typeface="+mn-lt"/>
                <a:ea typeface="+mn-ea"/>
                <a:cs typeface="+mn-cs"/>
              </a:rPr>
              <a:t>Ĉiu eldonaĵo devas havi nur unu numeron, sed nova  eldono (ekzemple, se ŝanĝiĝas la eldonisto, estas revizio de la teksto aŭ aldonoj al ĝi) postulas novan numeron. Por simplaj represoj</a:t>
            </a:r>
            <a:r>
              <a:rPr lang="es-ES" sz="1200" kern="1200" baseline="0" smtClean="0">
                <a:solidFill>
                  <a:schemeClr val="tx1"/>
                </a:solidFill>
                <a:effectLst/>
                <a:latin typeface="+mn-lt"/>
                <a:ea typeface="+mn-ea"/>
                <a:cs typeface="+mn-cs"/>
              </a:rPr>
              <a:t> oni uzas la saman numeron.</a:t>
            </a:r>
            <a:endParaRPr lang="es-ES" sz="1200" kern="1200" smtClean="0">
              <a:solidFill>
                <a:schemeClr val="tx1"/>
              </a:solidFill>
              <a:effectLst/>
              <a:latin typeface="+mn-lt"/>
              <a:ea typeface="+mn-ea"/>
              <a:cs typeface="+mn-cs"/>
            </a:endParaRPr>
          </a:p>
          <a:p>
            <a:endParaRPr lang="es-ES" sz="1200" kern="1200" smtClean="0">
              <a:solidFill>
                <a:schemeClr val="tx1"/>
              </a:solidFill>
              <a:effectLst/>
              <a:latin typeface="+mn-lt"/>
              <a:ea typeface="+mn-ea"/>
              <a:cs typeface="+mn-cs"/>
            </a:endParaRPr>
          </a:p>
          <a:p>
            <a:r>
              <a:rPr lang="es-ES" sz="1200" kern="1200" smtClean="0">
                <a:solidFill>
                  <a:schemeClr val="tx1"/>
                </a:solidFill>
                <a:effectLst/>
                <a:latin typeface="+mn-lt"/>
                <a:ea typeface="+mn-ea"/>
                <a:cs typeface="+mn-cs"/>
              </a:rPr>
              <a:t>Plurvolumaj eldonaĵoj kaj seriaĵoj devas havi nur unu deponnumeron por la tuto. </a:t>
            </a:r>
          </a:p>
          <a:p>
            <a:endParaRPr lang="es-ES" smtClean="0"/>
          </a:p>
        </p:txBody>
      </p:sp>
      <p:sp>
        <p:nvSpPr>
          <p:cNvPr id="4" name="Slide Number Placeholder 3"/>
          <p:cNvSpPr>
            <a:spLocks noGrp="1"/>
          </p:cNvSpPr>
          <p:nvPr>
            <p:ph type="sldNum" sz="quarter" idx="10"/>
          </p:nvPr>
        </p:nvSpPr>
        <p:spPr/>
        <p:txBody>
          <a:bodyPr/>
          <a:lstStyle/>
          <a:p>
            <a:fld id="{693D56BC-1774-4DE9-A588-8851DB23130E}" type="slidenum">
              <a:rPr lang="es-ES" smtClean="0"/>
              <a:t>8</a:t>
            </a:fld>
            <a:endParaRPr lang="es-ES"/>
          </a:p>
        </p:txBody>
      </p:sp>
    </p:spTree>
    <p:extLst>
      <p:ext uri="{BB962C8B-B14F-4D97-AF65-F5344CB8AC3E}">
        <p14:creationId xmlns:p14="http://schemas.microsoft.com/office/powerpoint/2010/main" val="40565731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200" kern="1200" smtClean="0">
                <a:solidFill>
                  <a:schemeClr val="tx1"/>
                </a:solidFill>
                <a:effectLst/>
                <a:latin typeface="+mn-lt"/>
                <a:ea typeface="+mn-ea"/>
                <a:cs typeface="+mn-cs"/>
              </a:rPr>
              <a:t>La kvanto de ekzempleroj deponotaj dependas de la tipo de materialo. Ekzemple, en la kazo de libroj oni devas deponi 4 ekzemplerojn. El tiuj, 2 alvenos al la Nacia Biblioteko kaj la aliaj 2 al la ĉefa</a:t>
            </a:r>
            <a:r>
              <a:rPr lang="es-ES" sz="1200" kern="1200" baseline="0" smtClean="0">
                <a:solidFill>
                  <a:schemeClr val="tx1"/>
                </a:solidFill>
                <a:effectLst/>
                <a:latin typeface="+mn-lt"/>
                <a:ea typeface="+mn-ea"/>
                <a:cs typeface="+mn-cs"/>
              </a:rPr>
              <a:t> biblioteko de la responda Aŭtonoma Komunumo. </a:t>
            </a:r>
            <a:r>
              <a:rPr lang="es-ES" sz="1200" kern="1200" smtClean="0">
                <a:solidFill>
                  <a:schemeClr val="tx1"/>
                </a:solidFill>
                <a:effectLst/>
                <a:latin typeface="+mn-lt"/>
                <a:ea typeface="+mn-ea"/>
                <a:cs typeface="+mn-cs"/>
              </a:rPr>
              <a:t> </a:t>
            </a:r>
          </a:p>
          <a:p>
            <a:endParaRPr lang="es-ES"/>
          </a:p>
        </p:txBody>
      </p:sp>
      <p:sp>
        <p:nvSpPr>
          <p:cNvPr id="4" name="Slide Number Placeholder 3"/>
          <p:cNvSpPr>
            <a:spLocks noGrp="1"/>
          </p:cNvSpPr>
          <p:nvPr>
            <p:ph type="sldNum" sz="quarter" idx="10"/>
          </p:nvPr>
        </p:nvSpPr>
        <p:spPr/>
        <p:txBody>
          <a:bodyPr/>
          <a:lstStyle/>
          <a:p>
            <a:fld id="{693D56BC-1774-4DE9-A588-8851DB23130E}" type="slidenum">
              <a:rPr lang="es-ES" smtClean="0"/>
              <a:t>9</a:t>
            </a:fld>
            <a:endParaRPr lang="es-ES"/>
          </a:p>
        </p:txBody>
      </p:sp>
    </p:spTree>
    <p:extLst>
      <p:ext uri="{BB962C8B-B14F-4D97-AF65-F5344CB8AC3E}">
        <p14:creationId xmlns:p14="http://schemas.microsoft.com/office/powerpoint/2010/main" val="235975994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920834" y="1346946"/>
            <a:ext cx="10222992" cy="80683"/>
          </a:xfrm>
          <a:prstGeom prst="rect">
            <a:avLst/>
          </a:prstGeom>
          <a:blipFill dpi="0" rotWithShape="1">
            <a:blip r:embed="rId2">
              <a:alphaModFix amt="85000"/>
              <a:lum bright="70000" contrast="-70000"/>
              <a:extLs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0834" y="4299696"/>
            <a:ext cx="10222992" cy="80683"/>
          </a:xfrm>
          <a:prstGeom prst="rect">
            <a:avLst/>
          </a:prstGeom>
          <a:blipFill dpi="0" rotWithShape="1">
            <a:blip r:embed="rId2">
              <a:alphaModFix amt="85000"/>
              <a:lum bright="70000" contrast="-70000"/>
              <a:extLs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920834" y="1484779"/>
            <a:ext cx="10222992" cy="2743200"/>
          </a:xfrm>
          <a:prstGeom prst="rect">
            <a:avLst/>
          </a:prstGeom>
          <a:blipFill dpi="0" rotWithShape="1">
            <a:blip r:embed="rId2">
              <a:alphaModFix amt="85000"/>
              <a:lum bright="70000" contrast="-70000"/>
              <a:extLs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grpSp>
        <p:nvGrpSpPr>
          <p:cNvPr id="10" name="Group 9"/>
          <p:cNvGrpSpPr/>
          <p:nvPr/>
        </p:nvGrpSpPr>
        <p:grpSpPr>
          <a:xfrm>
            <a:off x="9649215" y="4068923"/>
            <a:ext cx="1080904" cy="1080902"/>
            <a:chOff x="9685338" y="4460675"/>
            <a:chExt cx="1080904" cy="1080902"/>
          </a:xfrm>
        </p:grpSpPr>
        <p:sp>
          <p:nvSpPr>
            <p:cNvPr id="11" name="Oval 10"/>
            <p:cNvSpPr/>
            <p:nvPr/>
          </p:nvSpPr>
          <p:spPr>
            <a:xfrm>
              <a:off x="9685338" y="4460675"/>
              <a:ext cx="1080904" cy="1080902"/>
            </a:xfrm>
            <a:prstGeom prst="ellipse">
              <a:avLst/>
            </a:prstGeom>
            <a:blipFill dpi="0" rotWithShape="1">
              <a:blip r:embed="rId3">
                <a:duotone>
                  <a:schemeClr val="accent1">
                    <a:shade val="45000"/>
                    <a:satMod val="135000"/>
                  </a:schemeClr>
                  <a:prstClr val="white"/>
                </a:duotone>
                <a:extLst/>
              </a:blip>
              <a:srcRect/>
              <a:tile tx="0" ty="0" sx="85000" sy="85000" flip="none" algn="tl"/>
            </a:blipFill>
            <a:ln w="25400" cap="flat" cmpd="sng" algn="ctr">
              <a:noFill/>
              <a:prstDash val="solid"/>
            </a:ln>
            <a:effectLst/>
          </p:spPr>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2" name="Title 1"/>
          <p:cNvSpPr>
            <a:spLocks noGrp="1"/>
          </p:cNvSpPr>
          <p:nvPr>
            <p:ph type="ctrTitle"/>
          </p:nvPr>
        </p:nvSpPr>
        <p:spPr>
          <a:xfrm>
            <a:off x="1051560" y="1432223"/>
            <a:ext cx="9966960" cy="3035808"/>
          </a:xfrm>
        </p:spPr>
        <p:txBody>
          <a:bodyPr anchor="ctr">
            <a:noAutofit/>
          </a:bodyPr>
          <a:lstStyle>
            <a:lvl1pPr algn="l">
              <a:lnSpc>
                <a:spcPct val="80000"/>
              </a:lnSpc>
              <a:defRPr sz="9600" cap="all" baseline="0">
                <a:blipFill dpi="0" rotWithShape="1">
                  <a:blip r:embed="rId3"/>
                  <a:srcRect/>
                  <a:tile tx="6350" ty="-127000" sx="65000" sy="64000" flip="none" algn="tl"/>
                </a:blipFill>
              </a:defRPr>
            </a:lvl1pPr>
          </a:lstStyle>
          <a:p>
            <a:r>
              <a:rPr lang="en-US" smtClean="0"/>
              <a:t>Click to edit Master title style</a:t>
            </a:r>
            <a:endParaRPr lang="en-US" dirty="0"/>
          </a:p>
        </p:txBody>
      </p:sp>
      <p:sp>
        <p:nvSpPr>
          <p:cNvPr id="3" name="Subtitle 2"/>
          <p:cNvSpPr>
            <a:spLocks noGrp="1"/>
          </p:cNvSpPr>
          <p:nvPr>
            <p:ph type="subTitle" idx="1"/>
          </p:nvPr>
        </p:nvSpPr>
        <p:spPr>
          <a:xfrm>
            <a:off x="1069848" y="4389120"/>
            <a:ext cx="7891272" cy="1069848"/>
          </a:xfrm>
        </p:spPr>
        <p:txBody>
          <a:bodyPr>
            <a:normAutofit/>
          </a:bodyPr>
          <a:lstStyle>
            <a:lvl1pPr marL="0" indent="0" algn="l">
              <a:buNone/>
              <a:defRPr sz="2200">
                <a:solidFill>
                  <a:schemeClr val="tx1"/>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345F9418-79C4-461F-AF27-5BC647FB78FA}" type="datetimeFigureOut">
              <a:rPr lang="es-ES" smtClean="0"/>
              <a:t>12/09/2024</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a:xfrm>
            <a:off x="9592733" y="4289334"/>
            <a:ext cx="1193868" cy="640080"/>
          </a:xfrm>
        </p:spPr>
        <p:txBody>
          <a:bodyPr/>
          <a:lstStyle>
            <a:lvl1pPr>
              <a:defRPr sz="2800"/>
            </a:lvl1pPr>
          </a:lstStyle>
          <a:p>
            <a:fld id="{F48F3BC4-FE17-4248-9C5D-C775970E51E9}" type="slidenum">
              <a:rPr lang="es-ES" smtClean="0"/>
              <a:t>‹#›</a:t>
            </a:fld>
            <a:endParaRPr lang="es-ES"/>
          </a:p>
        </p:txBody>
      </p:sp>
    </p:spTree>
    <p:extLst>
      <p:ext uri="{BB962C8B-B14F-4D97-AF65-F5344CB8AC3E}">
        <p14:creationId xmlns:p14="http://schemas.microsoft.com/office/powerpoint/2010/main" val="36724594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45F9418-79C4-461F-AF27-5BC647FB78FA}" type="datetimeFigureOut">
              <a:rPr lang="es-ES" smtClean="0"/>
              <a:t>12/09/2024</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F48F3BC4-FE17-4248-9C5D-C775970E51E9}" type="slidenum">
              <a:rPr lang="es-ES" smtClean="0"/>
              <a:t>‹#›</a:t>
            </a:fld>
            <a:endParaRPr lang="es-ES"/>
          </a:p>
        </p:txBody>
      </p:sp>
    </p:spTree>
    <p:extLst>
      <p:ext uri="{BB962C8B-B14F-4D97-AF65-F5344CB8AC3E}">
        <p14:creationId xmlns:p14="http://schemas.microsoft.com/office/powerpoint/2010/main" val="15461351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533400"/>
            <a:ext cx="2552700" cy="56388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066800" y="533400"/>
            <a:ext cx="7505700" cy="5638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45F9418-79C4-461F-AF27-5BC647FB78FA}" type="datetimeFigureOut">
              <a:rPr lang="es-ES" smtClean="0"/>
              <a:t>12/09/2024</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F48F3BC4-FE17-4248-9C5D-C775970E51E9}" type="slidenum">
              <a:rPr lang="es-ES" smtClean="0"/>
              <a:t>‹#›</a:t>
            </a:fld>
            <a:endParaRPr lang="es-ES"/>
          </a:p>
        </p:txBody>
      </p:sp>
    </p:spTree>
    <p:extLst>
      <p:ext uri="{BB962C8B-B14F-4D97-AF65-F5344CB8AC3E}">
        <p14:creationId xmlns:p14="http://schemas.microsoft.com/office/powerpoint/2010/main" val="14622709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45F9418-79C4-461F-AF27-5BC647FB78FA}" type="datetimeFigureOut">
              <a:rPr lang="es-ES" smtClean="0"/>
              <a:t>12/09/2024</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F48F3BC4-FE17-4248-9C5D-C775970E51E9}" type="slidenum">
              <a:rPr lang="es-ES" smtClean="0"/>
              <a:t>‹#›</a:t>
            </a:fld>
            <a:endParaRPr lang="es-ES"/>
          </a:p>
        </p:txBody>
      </p:sp>
    </p:spTree>
    <p:extLst>
      <p:ext uri="{BB962C8B-B14F-4D97-AF65-F5344CB8AC3E}">
        <p14:creationId xmlns:p14="http://schemas.microsoft.com/office/powerpoint/2010/main" val="18226539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4917989"/>
            <a:ext cx="12192000" cy="1940010"/>
          </a:xfrm>
          <a:prstGeom prst="rect">
            <a:avLst/>
          </a:prstGeom>
          <a:blipFill dpi="0" rotWithShape="1">
            <a:blip r:embed="rId2">
              <a:alphaModFix amt="85000"/>
              <a:lum bright="70000" contrast="-70000"/>
              <a:extLs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167128" y="1225296"/>
            <a:ext cx="9281160" cy="3520440"/>
          </a:xfrm>
        </p:spPr>
        <p:txBody>
          <a:bodyPr anchor="ctr">
            <a:normAutofit/>
          </a:bodyPr>
          <a:lstStyle>
            <a:lvl1pPr>
              <a:lnSpc>
                <a:spcPct val="80000"/>
              </a:lnSpc>
              <a:defRPr sz="8000" b="0"/>
            </a:lvl1pPr>
          </a:lstStyle>
          <a:p>
            <a:r>
              <a:rPr lang="en-US" smtClean="0"/>
              <a:t>Click to edit Master title style</a:t>
            </a:r>
            <a:endParaRPr lang="en-US" dirty="0"/>
          </a:p>
        </p:txBody>
      </p:sp>
      <p:sp>
        <p:nvSpPr>
          <p:cNvPr id="3" name="Text Placeholder 2"/>
          <p:cNvSpPr>
            <a:spLocks noGrp="1"/>
          </p:cNvSpPr>
          <p:nvPr>
            <p:ph type="body" idx="1"/>
          </p:nvPr>
        </p:nvSpPr>
        <p:spPr>
          <a:xfrm>
            <a:off x="2165774" y="5020056"/>
            <a:ext cx="9052560" cy="1066800"/>
          </a:xfrm>
        </p:spPr>
        <p:txBody>
          <a:bodyPr anchor="t">
            <a:normAutofit/>
          </a:bodyPr>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8593667" y="6272784"/>
            <a:ext cx="2644309" cy="365125"/>
          </a:xfrm>
        </p:spPr>
        <p:txBody>
          <a:bodyPr/>
          <a:lstStyle/>
          <a:p>
            <a:fld id="{345F9418-79C4-461F-AF27-5BC647FB78FA}" type="datetimeFigureOut">
              <a:rPr lang="es-ES" smtClean="0"/>
              <a:t>12/09/2024</a:t>
            </a:fld>
            <a:endParaRPr lang="es-ES"/>
          </a:p>
        </p:txBody>
      </p:sp>
      <p:sp>
        <p:nvSpPr>
          <p:cNvPr id="5" name="Footer Placeholder 4"/>
          <p:cNvSpPr>
            <a:spLocks noGrp="1"/>
          </p:cNvSpPr>
          <p:nvPr>
            <p:ph type="ftr" sz="quarter" idx="11"/>
          </p:nvPr>
        </p:nvSpPr>
        <p:spPr>
          <a:xfrm>
            <a:off x="2182708" y="6272784"/>
            <a:ext cx="6327648" cy="365125"/>
          </a:xfrm>
        </p:spPr>
        <p:txBody>
          <a:bodyPr/>
          <a:lstStyle/>
          <a:p>
            <a:endParaRPr lang="es-ES"/>
          </a:p>
        </p:txBody>
      </p:sp>
      <p:grpSp>
        <p:nvGrpSpPr>
          <p:cNvPr id="8" name="Group 7"/>
          <p:cNvGrpSpPr/>
          <p:nvPr/>
        </p:nvGrpSpPr>
        <p:grpSpPr>
          <a:xfrm>
            <a:off x="897399" y="2325848"/>
            <a:ext cx="1080904" cy="1080902"/>
            <a:chOff x="9685338" y="4460675"/>
            <a:chExt cx="1080904" cy="1080902"/>
          </a:xfrm>
        </p:grpSpPr>
        <p:sp>
          <p:nvSpPr>
            <p:cNvPr id="9" name="Oval 8"/>
            <p:cNvSpPr/>
            <p:nvPr/>
          </p:nvSpPr>
          <p:spPr>
            <a:xfrm>
              <a:off x="9685338" y="4460675"/>
              <a:ext cx="1080904" cy="1080902"/>
            </a:xfrm>
            <a:prstGeom prst="ellipse">
              <a:avLst/>
            </a:prstGeom>
            <a:blipFill dpi="0" rotWithShape="1">
              <a:blip r:embed="rId3">
                <a:duotone>
                  <a:schemeClr val="accent1">
                    <a:shade val="45000"/>
                    <a:satMod val="135000"/>
                  </a:schemeClr>
                  <a:prstClr val="white"/>
                </a:duotone>
                <a:extLst/>
              </a:blip>
              <a:srcRect/>
              <a:tile tx="0" ty="0" sx="85000" sy="85000" flip="none" algn="tl"/>
            </a:blipFill>
            <a:ln w="25400" cap="flat" cmpd="sng" algn="ctr">
              <a:noFill/>
              <a:prstDash val="solid"/>
            </a:ln>
            <a:effectLst/>
          </p:spPr>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sp>
      </p:grpSp>
      <p:sp>
        <p:nvSpPr>
          <p:cNvPr id="6" name="Slide Number Placeholder 5"/>
          <p:cNvSpPr>
            <a:spLocks noGrp="1"/>
          </p:cNvSpPr>
          <p:nvPr>
            <p:ph type="sldNum" sz="quarter" idx="12"/>
          </p:nvPr>
        </p:nvSpPr>
        <p:spPr>
          <a:xfrm>
            <a:off x="843702" y="2506133"/>
            <a:ext cx="1188298" cy="720332"/>
          </a:xfrm>
        </p:spPr>
        <p:txBody>
          <a:bodyPr/>
          <a:lstStyle>
            <a:lvl1pPr>
              <a:defRPr sz="2800"/>
            </a:lvl1pPr>
          </a:lstStyle>
          <a:p>
            <a:fld id="{F48F3BC4-FE17-4248-9C5D-C775970E51E9}" type="slidenum">
              <a:rPr lang="es-ES" smtClean="0"/>
              <a:t>‹#›</a:t>
            </a:fld>
            <a:endParaRPr lang="es-ES"/>
          </a:p>
        </p:txBody>
      </p:sp>
    </p:spTree>
    <p:extLst>
      <p:ext uri="{BB962C8B-B14F-4D97-AF65-F5344CB8AC3E}">
        <p14:creationId xmlns:p14="http://schemas.microsoft.com/office/powerpoint/2010/main" val="35289018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69848"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364224" y="2194560"/>
            <a:ext cx="4754880" cy="39776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45F9418-79C4-461F-AF27-5BC647FB78FA}" type="datetimeFigureOut">
              <a:rPr lang="es-ES" smtClean="0"/>
              <a:t>12/09/2024</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F48F3BC4-FE17-4248-9C5D-C775970E51E9}" type="slidenum">
              <a:rPr lang="es-ES" smtClean="0"/>
              <a:t>‹#›</a:t>
            </a:fld>
            <a:endParaRPr lang="es-ES"/>
          </a:p>
        </p:txBody>
      </p:sp>
    </p:spTree>
    <p:extLst>
      <p:ext uri="{BB962C8B-B14F-4D97-AF65-F5344CB8AC3E}">
        <p14:creationId xmlns:p14="http://schemas.microsoft.com/office/powerpoint/2010/main" val="38751545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66800"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69848"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64224"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364224"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45F9418-79C4-461F-AF27-5BC647FB78FA}" type="datetimeFigureOut">
              <a:rPr lang="es-ES" smtClean="0"/>
              <a:t>12/09/2024</a:t>
            </a:fld>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p:txBody>
          <a:bodyPr/>
          <a:lstStyle/>
          <a:p>
            <a:fld id="{F48F3BC4-FE17-4248-9C5D-C775970E51E9}" type="slidenum">
              <a:rPr lang="es-ES" smtClean="0"/>
              <a:t>‹#›</a:t>
            </a:fld>
            <a:endParaRPr lang="es-ES"/>
          </a:p>
        </p:txBody>
      </p:sp>
    </p:spTree>
    <p:extLst>
      <p:ext uri="{BB962C8B-B14F-4D97-AF65-F5344CB8AC3E}">
        <p14:creationId xmlns:p14="http://schemas.microsoft.com/office/powerpoint/2010/main" val="17339787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345F9418-79C4-461F-AF27-5BC647FB78FA}" type="datetimeFigureOut">
              <a:rPr lang="es-ES" smtClean="0"/>
              <a:t>12/09/2024</a:t>
            </a:fld>
            <a:endParaRPr lang="es-ES"/>
          </a:p>
        </p:txBody>
      </p:sp>
      <p:sp>
        <p:nvSpPr>
          <p:cNvPr id="4" name="Footer Placeholder 3"/>
          <p:cNvSpPr>
            <a:spLocks noGrp="1"/>
          </p:cNvSpPr>
          <p:nvPr>
            <p:ph type="ftr" sz="quarter" idx="11"/>
          </p:nvPr>
        </p:nvSpPr>
        <p:spPr/>
        <p:txBody>
          <a:bodyPr/>
          <a:lstStyle/>
          <a:p>
            <a:endParaRPr lang="es-ES"/>
          </a:p>
        </p:txBody>
      </p:sp>
      <p:sp>
        <p:nvSpPr>
          <p:cNvPr id="5" name="Slide Number Placeholder 4"/>
          <p:cNvSpPr>
            <a:spLocks noGrp="1"/>
          </p:cNvSpPr>
          <p:nvPr>
            <p:ph type="sldNum" sz="quarter" idx="12"/>
          </p:nvPr>
        </p:nvSpPr>
        <p:spPr/>
        <p:txBody>
          <a:bodyPr/>
          <a:lstStyle/>
          <a:p>
            <a:fld id="{F48F3BC4-FE17-4248-9C5D-C775970E51E9}" type="slidenum">
              <a:rPr lang="es-ES" smtClean="0"/>
              <a:t>‹#›</a:t>
            </a:fld>
            <a:endParaRPr lang="es-ES"/>
          </a:p>
        </p:txBody>
      </p:sp>
    </p:spTree>
    <p:extLst>
      <p:ext uri="{BB962C8B-B14F-4D97-AF65-F5344CB8AC3E}">
        <p14:creationId xmlns:p14="http://schemas.microsoft.com/office/powerpoint/2010/main" val="19107925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45F9418-79C4-461F-AF27-5BC647FB78FA}" type="datetimeFigureOut">
              <a:rPr lang="es-ES" smtClean="0"/>
              <a:t>12/09/2024</a:t>
            </a:fld>
            <a:endParaRPr lang="es-ES"/>
          </a:p>
        </p:txBody>
      </p:sp>
      <p:sp>
        <p:nvSpPr>
          <p:cNvPr id="3" name="Footer Placeholder 2"/>
          <p:cNvSpPr>
            <a:spLocks noGrp="1"/>
          </p:cNvSpPr>
          <p:nvPr>
            <p:ph type="ftr" sz="quarter" idx="11"/>
          </p:nvPr>
        </p:nvSpPr>
        <p:spPr/>
        <p:txBody>
          <a:bodyPr/>
          <a:lstStyle/>
          <a:p>
            <a:endParaRPr lang="es-ES"/>
          </a:p>
        </p:txBody>
      </p:sp>
      <p:sp>
        <p:nvSpPr>
          <p:cNvPr id="4" name="Slide Number Placeholder 3"/>
          <p:cNvSpPr>
            <a:spLocks noGrp="1"/>
          </p:cNvSpPr>
          <p:nvPr>
            <p:ph type="sldNum" sz="quarter" idx="12"/>
          </p:nvPr>
        </p:nvSpPr>
        <p:spPr/>
        <p:txBody>
          <a:bodyPr/>
          <a:lstStyle/>
          <a:p>
            <a:fld id="{F48F3BC4-FE17-4248-9C5D-C775970E51E9}" type="slidenum">
              <a:rPr lang="es-ES" smtClean="0"/>
              <a:t>‹#›</a:t>
            </a:fld>
            <a:endParaRPr lang="es-ES"/>
          </a:p>
        </p:txBody>
      </p:sp>
    </p:spTree>
    <p:extLst>
      <p:ext uri="{BB962C8B-B14F-4D97-AF65-F5344CB8AC3E}">
        <p14:creationId xmlns:p14="http://schemas.microsoft.com/office/powerpoint/2010/main" val="6143071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8303740" y="0"/>
            <a:ext cx="3888259" cy="6857999"/>
          </a:xfrm>
          <a:prstGeom prst="rect">
            <a:avLst/>
          </a:prstGeom>
          <a:blipFill dpi="0" rotWithShape="1">
            <a:blip r:embed="rId2">
              <a:alphaModFix amt="60000"/>
              <a:lum bright="70000" contrast="-70000"/>
              <a:extLs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smtClean="0"/>
              <a:t>Click to edit Master title style</a:t>
            </a:r>
            <a:endParaRPr lang="en-US" dirty="0"/>
          </a:p>
        </p:txBody>
      </p:sp>
      <p:sp>
        <p:nvSpPr>
          <p:cNvPr id="3" name="Content Placeholder 2"/>
          <p:cNvSpPr>
            <a:spLocks noGrp="1"/>
          </p:cNvSpPr>
          <p:nvPr>
            <p:ph idx="1"/>
          </p:nvPr>
        </p:nvSpPr>
        <p:spPr>
          <a:xfrm>
            <a:off x="838200" y="685800"/>
            <a:ext cx="6711696" cy="5020056"/>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45F9418-79C4-461F-AF27-5BC647FB78FA}" type="datetimeFigureOut">
              <a:rPr lang="es-ES" smtClean="0"/>
              <a:t>12/09/2024</a:t>
            </a:fld>
            <a:endParaRPr lang="es-ES"/>
          </a:p>
        </p:txBody>
      </p:sp>
      <p:sp>
        <p:nvSpPr>
          <p:cNvPr id="6" name="Footer Placeholder 5"/>
          <p:cNvSpPr>
            <a:spLocks noGrp="1"/>
          </p:cNvSpPr>
          <p:nvPr>
            <p:ph type="ftr" sz="quarter" idx="11"/>
          </p:nvPr>
        </p:nvSpPr>
        <p:spPr/>
        <p:txBody>
          <a:bodyPr/>
          <a:lstStyle/>
          <a:p>
            <a:endParaRPr lang="es-ES"/>
          </a:p>
        </p:txBody>
      </p:sp>
      <p:grpSp>
        <p:nvGrpSpPr>
          <p:cNvPr id="9" name="Group 8"/>
          <p:cNvGrpSpPr>
            <a:grpSpLocks noChangeAspect="1"/>
          </p:cNvGrpSpPr>
          <p:nvPr/>
        </p:nvGrpSpPr>
        <p:grpSpPr>
          <a:xfrm>
            <a:off x="11401725" y="6229681"/>
            <a:ext cx="457200" cy="457200"/>
            <a:chOff x="11361456" y="6195813"/>
            <a:chExt cx="548640" cy="548640"/>
          </a:xfrm>
        </p:grpSpPr>
        <p:sp>
          <p:nvSpPr>
            <p:cNvPr id="10" name="Oval 9"/>
            <p:cNvSpPr/>
            <p:nvPr/>
          </p:nvSpPr>
          <p:spPr>
            <a:xfrm>
              <a:off x="11361456" y="6195813"/>
              <a:ext cx="548640" cy="548640"/>
            </a:xfrm>
            <a:prstGeom prst="ellipse">
              <a:avLst/>
            </a:prstGeom>
            <a:blipFill dpi="0" rotWithShape="1">
              <a:blip r:embed="rId3">
                <a:duotone>
                  <a:schemeClr val="accent1">
                    <a:shade val="45000"/>
                    <a:satMod val="135000"/>
                  </a:schemeClr>
                  <a:prstClr val="white"/>
                </a:duotone>
                <a:extLst/>
              </a:blip>
              <a:srcRect/>
              <a:tile tx="50800" ty="0" sx="85000" sy="85000" flip="none" algn="tl"/>
            </a:blipFill>
            <a:ln w="25400" cap="flat" cmpd="sng" algn="ctr">
              <a:noFill/>
              <a:prstDash val="solid"/>
            </a:ln>
            <a:effectLst/>
          </p:spPr>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F48F3BC4-FE17-4248-9C5D-C775970E51E9}" type="slidenum">
              <a:rPr lang="es-ES" smtClean="0"/>
              <a:t>‹#›</a:t>
            </a:fld>
            <a:endParaRPr lang="es-ES"/>
          </a:p>
        </p:txBody>
      </p:sp>
    </p:spTree>
    <p:extLst>
      <p:ext uri="{BB962C8B-B14F-4D97-AF65-F5344CB8AC3E}">
        <p14:creationId xmlns:p14="http://schemas.microsoft.com/office/powerpoint/2010/main" val="22885492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303740" y="0"/>
            <a:ext cx="3888259" cy="6857999"/>
          </a:xfrm>
          <a:prstGeom prst="rect">
            <a:avLst/>
          </a:prstGeom>
          <a:blipFill dpi="0" rotWithShape="1">
            <a:blip r:embed="rId2">
              <a:alphaModFix amt="60000"/>
              <a:lum bright="70000" contrast="-70000"/>
              <a:extLs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0"/>
            <a:ext cx="8303740" cy="6858000"/>
          </a:xfrm>
          <a:solidFill>
            <a:schemeClr val="tx2">
              <a:lumMod val="20000"/>
              <a:lumOff val="80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45F9418-79C4-461F-AF27-5BC647FB78FA}" type="datetimeFigureOut">
              <a:rPr lang="es-ES" smtClean="0"/>
              <a:t>12/09/2024</a:t>
            </a:fld>
            <a:endParaRPr lang="es-ES"/>
          </a:p>
        </p:txBody>
      </p:sp>
      <p:grpSp>
        <p:nvGrpSpPr>
          <p:cNvPr id="8" name="Group 7"/>
          <p:cNvGrpSpPr>
            <a:grpSpLocks noChangeAspect="1"/>
          </p:cNvGrpSpPr>
          <p:nvPr/>
        </p:nvGrpSpPr>
        <p:grpSpPr>
          <a:xfrm>
            <a:off x="11401725" y="6229681"/>
            <a:ext cx="457200" cy="457200"/>
            <a:chOff x="11361456" y="6195813"/>
            <a:chExt cx="548640" cy="548640"/>
          </a:xfrm>
        </p:grpSpPr>
        <p:sp>
          <p:nvSpPr>
            <p:cNvPr id="9" name="Oval 8"/>
            <p:cNvSpPr/>
            <p:nvPr/>
          </p:nvSpPr>
          <p:spPr>
            <a:xfrm>
              <a:off x="11361456" y="6195813"/>
              <a:ext cx="548640" cy="548640"/>
            </a:xfrm>
            <a:prstGeom prst="ellipse">
              <a:avLst/>
            </a:prstGeom>
            <a:blipFill dpi="0" rotWithShape="1">
              <a:blip r:embed="rId3">
                <a:duotone>
                  <a:schemeClr val="accent1">
                    <a:shade val="45000"/>
                    <a:satMod val="135000"/>
                  </a:schemeClr>
                  <a:prstClr val="white"/>
                </a:duotone>
                <a:extLst/>
              </a:blip>
              <a:srcRect/>
              <a:tile tx="50800" ty="0" sx="85000" sy="85000" flip="none" algn="tl"/>
            </a:blipFill>
            <a:ln w="25400" cap="flat" cmpd="sng" algn="ctr">
              <a:noFill/>
              <a:prstDash val="solid"/>
            </a:ln>
            <a:effectLst/>
          </p:spPr>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sp>
      </p:grpSp>
      <p:sp>
        <p:nvSpPr>
          <p:cNvPr id="7" name="Slide Number Placeholder 6"/>
          <p:cNvSpPr>
            <a:spLocks noGrp="1"/>
          </p:cNvSpPr>
          <p:nvPr>
            <p:ph type="sldNum" sz="quarter" idx="12"/>
          </p:nvPr>
        </p:nvSpPr>
        <p:spPr/>
        <p:txBody>
          <a:bodyPr/>
          <a:lstStyle/>
          <a:p>
            <a:fld id="{F48F3BC4-FE17-4248-9C5D-C775970E51E9}" type="slidenum">
              <a:rPr lang="es-ES" smtClean="0"/>
              <a:t>‹#›</a:t>
            </a:fld>
            <a:endParaRPr lang="es-ES"/>
          </a:p>
        </p:txBody>
      </p:sp>
    </p:spTree>
    <p:extLst>
      <p:ext uri="{BB962C8B-B14F-4D97-AF65-F5344CB8AC3E}">
        <p14:creationId xmlns:p14="http://schemas.microsoft.com/office/powerpoint/2010/main" val="38481507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484632"/>
            <a:ext cx="10058400" cy="1609344"/>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69848" y="2121408"/>
            <a:ext cx="10058400" cy="405079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964424" y="6272784"/>
            <a:ext cx="3273552" cy="365125"/>
          </a:xfrm>
          <a:prstGeom prst="rect">
            <a:avLst/>
          </a:prstGeom>
        </p:spPr>
        <p:txBody>
          <a:bodyPr vert="horz" lIns="91440" tIns="45720" rIns="91440" bIns="45720" rtlCol="0" anchor="ctr"/>
          <a:lstStyle>
            <a:lvl1pPr algn="r">
              <a:defRPr sz="1100">
                <a:solidFill>
                  <a:schemeClr val="tx2"/>
                </a:solidFill>
              </a:defRPr>
            </a:lvl1pPr>
          </a:lstStyle>
          <a:p>
            <a:fld id="{345F9418-79C4-461F-AF27-5BC647FB78FA}" type="datetimeFigureOut">
              <a:rPr lang="es-ES" smtClean="0"/>
              <a:t>12/09/2024</a:t>
            </a:fld>
            <a:endParaRPr lang="es-ES"/>
          </a:p>
        </p:txBody>
      </p:sp>
      <p:sp>
        <p:nvSpPr>
          <p:cNvPr id="5" name="Footer Placeholder 4"/>
          <p:cNvSpPr>
            <a:spLocks noGrp="1"/>
          </p:cNvSpPr>
          <p:nvPr>
            <p:ph type="ftr" sz="quarter" idx="3"/>
          </p:nvPr>
        </p:nvSpPr>
        <p:spPr>
          <a:xfrm>
            <a:off x="1088136" y="6272784"/>
            <a:ext cx="6327648" cy="365125"/>
          </a:xfrm>
          <a:prstGeom prst="rect">
            <a:avLst/>
          </a:prstGeom>
        </p:spPr>
        <p:txBody>
          <a:bodyPr vert="horz" lIns="91440" tIns="45720" rIns="91440" bIns="45720" rtlCol="0" anchor="ctr"/>
          <a:lstStyle>
            <a:lvl1pPr algn="l">
              <a:defRPr sz="1100">
                <a:solidFill>
                  <a:schemeClr val="tx2"/>
                </a:solidFill>
              </a:defRPr>
            </a:lvl1pPr>
          </a:lstStyle>
          <a:p>
            <a:endParaRPr lang="es-ES"/>
          </a:p>
        </p:txBody>
      </p:sp>
      <p:grpSp>
        <p:nvGrpSpPr>
          <p:cNvPr id="7" name="Group 6"/>
          <p:cNvGrpSpPr>
            <a:grpSpLocks noChangeAspect="1"/>
          </p:cNvGrpSpPr>
          <p:nvPr/>
        </p:nvGrpSpPr>
        <p:grpSpPr>
          <a:xfrm>
            <a:off x="11401725" y="6229681"/>
            <a:ext cx="457200" cy="457200"/>
            <a:chOff x="11361456" y="6195813"/>
            <a:chExt cx="548640" cy="548640"/>
          </a:xfrm>
        </p:grpSpPr>
        <p:sp>
          <p:nvSpPr>
            <p:cNvPr id="8" name="Oval 7"/>
            <p:cNvSpPr/>
            <p:nvPr/>
          </p:nvSpPr>
          <p:spPr>
            <a:xfrm>
              <a:off x="11361456" y="6195813"/>
              <a:ext cx="548640" cy="548640"/>
            </a:xfrm>
            <a:prstGeom prst="ellipse">
              <a:avLst/>
            </a:prstGeom>
            <a:blipFill dpi="0" rotWithShape="1">
              <a:blip r:embed="rId13">
                <a:duotone>
                  <a:schemeClr val="accent1">
                    <a:shade val="45000"/>
                    <a:satMod val="135000"/>
                  </a:schemeClr>
                  <a:prstClr val="white"/>
                </a:duotone>
                <a:extLst/>
              </a:blip>
              <a:srcRect/>
              <a:tile tx="50800" ty="0" sx="85000" sy="85000" flip="none" algn="tl"/>
            </a:blipFill>
            <a:ln w="25400" cap="flat" cmpd="sng" algn="ctr">
              <a:noFill/>
              <a:prstDash val="solid"/>
            </a:ln>
            <a:effectLst/>
          </p:spPr>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sp>
      </p:grpSp>
      <p:sp>
        <p:nvSpPr>
          <p:cNvPr id="6" name="Slide Number Placeholder 5"/>
          <p:cNvSpPr>
            <a:spLocks noGrp="1"/>
          </p:cNvSpPr>
          <p:nvPr>
            <p:ph type="sldNum" sz="quarter" idx="4"/>
          </p:nvPr>
        </p:nvSpPr>
        <p:spPr>
          <a:xfrm>
            <a:off x="11311128" y="6272784"/>
            <a:ext cx="640080" cy="365125"/>
          </a:xfrm>
          <a:prstGeom prst="rect">
            <a:avLst/>
          </a:prstGeom>
        </p:spPr>
        <p:txBody>
          <a:bodyPr vert="horz" lIns="91440" tIns="45720" rIns="91440" bIns="45720" rtlCol="0" anchor="ctr"/>
          <a:lstStyle>
            <a:lvl1pPr algn="ctr">
              <a:defRPr sz="1400" b="1">
                <a:solidFill>
                  <a:srgbClr val="FFFFFF"/>
                </a:solidFill>
                <a:latin typeface="+mj-lt"/>
              </a:defRPr>
            </a:lvl1pPr>
          </a:lstStyle>
          <a:p>
            <a:fld id="{F48F3BC4-FE17-4248-9C5D-C775970E51E9}" type="slidenum">
              <a:rPr lang="es-ES" smtClean="0"/>
              <a:t>‹#›</a:t>
            </a:fld>
            <a:endParaRPr lang="es-ES"/>
          </a:p>
        </p:txBody>
      </p:sp>
    </p:spTree>
    <p:extLst>
      <p:ext uri="{BB962C8B-B14F-4D97-AF65-F5344CB8AC3E}">
        <p14:creationId xmlns:p14="http://schemas.microsoft.com/office/powerpoint/2010/main" val="341865732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5400" kern="1200" cap="all" baseline="0">
          <a:blipFill>
            <a:blip r:embed="rId14">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2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image" Target="../media/image37.jpg"/><Relationship Id="rId5" Type="http://schemas.openxmlformats.org/officeDocument/2006/relationships/image" Target="../media/image36.jpg"/><Relationship Id="rId4" Type="http://schemas.openxmlformats.org/officeDocument/2006/relationships/image" Target="../media/image35.jpeg"/></Relationships>
</file>

<file path=ppt/slides/_rels/slide2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8.xml"/><Relationship Id="rId1" Type="http://schemas.openxmlformats.org/officeDocument/2006/relationships/slideLayout" Target="../slideLayouts/slideLayout2.xml"/><Relationship Id="rId5" Type="http://schemas.openxmlformats.org/officeDocument/2006/relationships/image" Target="../media/image39.png"/><Relationship Id="rId4" Type="http://schemas.openxmlformats.org/officeDocument/2006/relationships/image" Target="../media/image38.png"/></Relationships>
</file>

<file path=ppt/slides/_rels/slide2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9.xml"/><Relationship Id="rId1" Type="http://schemas.openxmlformats.org/officeDocument/2006/relationships/slideLayout" Target="../slideLayouts/slideLayout2.xml"/><Relationship Id="rId5" Type="http://schemas.openxmlformats.org/officeDocument/2006/relationships/image" Target="../media/image41.png"/><Relationship Id="rId4" Type="http://schemas.openxmlformats.org/officeDocument/2006/relationships/image" Target="../media/image40.emf"/></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31.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5.emf"/><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36.xml"/><Relationship Id="rId1" Type="http://schemas.openxmlformats.org/officeDocument/2006/relationships/slideLayout" Target="../slideLayouts/slideLayout2.xml"/><Relationship Id="rId5" Type="http://schemas.openxmlformats.org/officeDocument/2006/relationships/image" Target="../media/image49.emf"/><Relationship Id="rId4" Type="http://schemas.openxmlformats.org/officeDocument/2006/relationships/image" Target="../media/image48.png"/></Relationships>
</file>

<file path=ppt/slides/_rels/slide37.xml.rels><?xml version="1.0" encoding="UTF-8" standalone="yes"?>
<Relationships xmlns="http://schemas.openxmlformats.org/package/2006/relationships"><Relationship Id="rId3" Type="http://schemas.openxmlformats.org/officeDocument/2006/relationships/image" Target="../media/image50.emf"/><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51.png"/></Relationships>
</file>

<file path=ppt/slides/_rels/slide38.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38.xml"/><Relationship Id="rId1" Type="http://schemas.openxmlformats.org/officeDocument/2006/relationships/slideLayout" Target="../slideLayouts/slideLayout2.xml"/><Relationship Id="rId5" Type="http://schemas.openxmlformats.org/officeDocument/2006/relationships/image" Target="../media/image54.emf"/><Relationship Id="rId4" Type="http://schemas.openxmlformats.org/officeDocument/2006/relationships/image" Target="../media/image53.emf"/></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41.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42.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43.xml"/><Relationship Id="rId1" Type="http://schemas.openxmlformats.org/officeDocument/2006/relationships/slideLayout" Target="../slideLayouts/slideLayout2.xml"/><Relationship Id="rId4" Type="http://schemas.openxmlformats.org/officeDocument/2006/relationships/image" Target="../media/image57.png"/></Relationships>
</file>

<file path=ppt/slides/_rels/slide44.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5.xml"/><Relationship Id="rId1" Type="http://schemas.openxmlformats.org/officeDocument/2006/relationships/slideLayout" Target="../slideLayouts/slideLayout2.xml"/><Relationship Id="rId4" Type="http://schemas.openxmlformats.org/officeDocument/2006/relationships/image" Target="../media/image59.png"/></Relationships>
</file>

<file path=ppt/slides/_rels/slide46.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47.xml"/><Relationship Id="rId1" Type="http://schemas.openxmlformats.org/officeDocument/2006/relationships/slideLayout" Target="../slideLayouts/slideLayout2.xml"/><Relationship Id="rId5" Type="http://schemas.openxmlformats.org/officeDocument/2006/relationships/image" Target="../media/image63.emf"/><Relationship Id="rId4" Type="http://schemas.openxmlformats.org/officeDocument/2006/relationships/image" Target="../media/image62.png"/></Relationships>
</file>

<file path=ppt/slides/_rels/slide4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48.xml"/><Relationship Id="rId1" Type="http://schemas.openxmlformats.org/officeDocument/2006/relationships/slideLayout" Target="../slideLayouts/slideLayout2.xml"/><Relationship Id="rId4" Type="http://schemas.openxmlformats.org/officeDocument/2006/relationships/image" Target="../media/image57.png"/></Relationships>
</file>

<file path=ppt/slides/_rels/slide49.xml.rels><?xml version="1.0" encoding="UTF-8" standalone="yes"?>
<Relationships xmlns="http://schemas.openxmlformats.org/package/2006/relationships"><Relationship Id="rId3" Type="http://schemas.openxmlformats.org/officeDocument/2006/relationships/image" Target="../media/image64.emf"/><Relationship Id="rId2" Type="http://schemas.openxmlformats.org/officeDocument/2006/relationships/notesSlide" Target="../notesSlides/notesSlide49.xml"/><Relationship Id="rId1" Type="http://schemas.openxmlformats.org/officeDocument/2006/relationships/slideLayout" Target="../slideLayouts/slideLayout2.xml"/><Relationship Id="rId4" Type="http://schemas.openxmlformats.org/officeDocument/2006/relationships/image" Target="../media/image65.emf"/></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jpeg"/><Relationship Id="rId4" Type="http://schemas.openxmlformats.org/officeDocument/2006/relationships/image" Target="../media/image8.png"/></Relationships>
</file>

<file path=ppt/slides/_rels/slide50.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51.xml"/><Relationship Id="rId1" Type="http://schemas.openxmlformats.org/officeDocument/2006/relationships/slideLayout" Target="../slideLayouts/slideLayout2.xml"/><Relationship Id="rId4" Type="http://schemas.openxmlformats.org/officeDocument/2006/relationships/image" Target="../media/image68.png"/></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53.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5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54.xml"/><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55.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57.xml"/><Relationship Id="rId1" Type="http://schemas.openxmlformats.org/officeDocument/2006/relationships/slideLayout" Target="../slideLayouts/slideLayout2.xml"/><Relationship Id="rId4" Type="http://schemas.openxmlformats.org/officeDocument/2006/relationships/image" Target="../media/image72.emf"/></Relationships>
</file>

<file path=ppt/slides/_rels/slide58.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60.xml"/><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61.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62.xml"/><Relationship Id="rId1" Type="http://schemas.openxmlformats.org/officeDocument/2006/relationships/slideLayout" Target="../slideLayouts/slideLayout2.xml"/><Relationship Id="rId4" Type="http://schemas.openxmlformats.org/officeDocument/2006/relationships/image" Target="../media/image76.png"/></Relationships>
</file>

<file path=ppt/slides/_rels/slide63.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65.xml"/><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66.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s-ES" smtClean="0"/>
              <a:t>NORMAJ NUMEROJ</a:t>
            </a:r>
            <a:endParaRPr lang="es-ES"/>
          </a:p>
        </p:txBody>
      </p:sp>
      <p:sp>
        <p:nvSpPr>
          <p:cNvPr id="3" name="Subtitle 2"/>
          <p:cNvSpPr>
            <a:spLocks noGrp="1"/>
          </p:cNvSpPr>
          <p:nvPr>
            <p:ph type="subTitle" idx="1"/>
          </p:nvPr>
        </p:nvSpPr>
        <p:spPr/>
        <p:txBody>
          <a:bodyPr/>
          <a:lstStyle/>
          <a:p>
            <a:r>
              <a:rPr lang="es-ES"/>
              <a:t>k</a:t>
            </a:r>
            <a:r>
              <a:rPr lang="es-ES" smtClean="0"/>
              <a:t>aj aliaj identigiloj de eldonaĵoj</a:t>
            </a:r>
            <a:endParaRPr lang="es-ES"/>
          </a:p>
        </p:txBody>
      </p:sp>
      <p:sp>
        <p:nvSpPr>
          <p:cNvPr id="5" name="TextBox 4"/>
          <p:cNvSpPr txBox="1"/>
          <p:nvPr/>
        </p:nvSpPr>
        <p:spPr>
          <a:xfrm>
            <a:off x="1051560" y="5586082"/>
            <a:ext cx="3948019" cy="769441"/>
          </a:xfrm>
          <a:prstGeom prst="rect">
            <a:avLst/>
          </a:prstGeom>
          <a:noFill/>
        </p:spPr>
        <p:txBody>
          <a:bodyPr wrap="square" rtlCol="0">
            <a:spAutoFit/>
          </a:bodyPr>
          <a:lstStyle/>
          <a:p>
            <a:r>
              <a:rPr lang="es-ES" sz="1600" smtClean="0"/>
              <a:t>Ana Manero</a:t>
            </a:r>
          </a:p>
          <a:p>
            <a:r>
              <a:rPr lang="es-ES" sz="1400" smtClean="0">
                <a:solidFill>
                  <a:schemeClr val="tx1">
                    <a:lumMod val="65000"/>
                    <a:lumOff val="35000"/>
                  </a:schemeClr>
                </a:solidFill>
              </a:rPr>
              <a:t>82a Hispana Esperanto-Kongreso</a:t>
            </a:r>
          </a:p>
          <a:p>
            <a:r>
              <a:rPr lang="es-ES" sz="1400" smtClean="0">
                <a:solidFill>
                  <a:schemeClr val="tx1">
                    <a:lumMod val="65000"/>
                    <a:lumOff val="35000"/>
                  </a:schemeClr>
                </a:solidFill>
              </a:rPr>
              <a:t>7an septembro 2024</a:t>
            </a:r>
            <a:endParaRPr lang="es-ES" sz="1400">
              <a:solidFill>
                <a:schemeClr val="tx1">
                  <a:lumMod val="65000"/>
                  <a:lumOff val="35000"/>
                </a:schemeClr>
              </a:solidFill>
            </a:endParaRPr>
          </a:p>
        </p:txBody>
      </p:sp>
    </p:spTree>
    <p:extLst>
      <p:ext uri="{BB962C8B-B14F-4D97-AF65-F5344CB8AC3E}">
        <p14:creationId xmlns:p14="http://schemas.microsoft.com/office/powerpoint/2010/main" val="361295750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4695" y="-43982"/>
            <a:ext cx="10283102" cy="1609344"/>
          </a:xfrm>
        </p:spPr>
        <p:txBody>
          <a:bodyPr/>
          <a:lstStyle/>
          <a:p>
            <a:r>
              <a:rPr lang="es-ES" smtClean="0"/>
              <a:t>Esperantaj eldonaĵoj kaj Leĝa Depono</a:t>
            </a:r>
            <a:endParaRPr lang="es-ES"/>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12650" y="2544008"/>
            <a:ext cx="3020889" cy="2794323"/>
          </a:xfrm>
          <a:prstGeom prst="rect">
            <a:avLst/>
          </a:prstGeom>
        </p:spPr>
      </p:pic>
      <p:sp>
        <p:nvSpPr>
          <p:cNvPr id="7" name="TextBox 6"/>
          <p:cNvSpPr txBox="1"/>
          <p:nvPr/>
        </p:nvSpPr>
        <p:spPr>
          <a:xfrm>
            <a:off x="8624702" y="6004293"/>
            <a:ext cx="2608869" cy="646331"/>
          </a:xfrm>
          <a:prstGeom prst="rect">
            <a:avLst/>
          </a:prstGeom>
          <a:noFill/>
        </p:spPr>
        <p:txBody>
          <a:bodyPr wrap="square" rtlCol="0">
            <a:spAutoFit/>
          </a:bodyPr>
          <a:lstStyle/>
          <a:p>
            <a:r>
              <a:rPr lang="es-ES" smtClean="0">
                <a:solidFill>
                  <a:schemeClr val="tx1">
                    <a:lumMod val="50000"/>
                    <a:lumOff val="50000"/>
                  </a:schemeClr>
                </a:solidFill>
              </a:rPr>
              <a:t>Rikordo de E-eldonaĵo en la katalogo de BNE</a:t>
            </a:r>
            <a:endParaRPr lang="es-ES">
              <a:solidFill>
                <a:schemeClr val="tx1">
                  <a:lumMod val="50000"/>
                  <a:lumOff val="50000"/>
                </a:schemeClr>
              </a:solidFill>
            </a:endParaRPr>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722578" y="1414952"/>
            <a:ext cx="1201032" cy="1113403"/>
          </a:xfrm>
          <a:prstGeom prst="rect">
            <a:avLst/>
          </a:prstGeom>
        </p:spPr>
      </p:pic>
      <p:pic>
        <p:nvPicPr>
          <p:cNvPr id="9" name="Picture 8"/>
          <p:cNvPicPr>
            <a:picLocks noChangeAspect="1"/>
          </p:cNvPicPr>
          <p:nvPr/>
        </p:nvPicPr>
        <p:blipFill>
          <a:blip r:embed="rId5"/>
          <a:stretch>
            <a:fillRect/>
          </a:stretch>
        </p:blipFill>
        <p:spPr>
          <a:xfrm>
            <a:off x="0" y="1457316"/>
            <a:ext cx="8624702" cy="5400684"/>
          </a:xfrm>
          <a:prstGeom prst="rect">
            <a:avLst/>
          </a:prstGeom>
        </p:spPr>
      </p:pic>
      <p:cxnSp>
        <p:nvCxnSpPr>
          <p:cNvPr id="4" name="Straight Arrow Connector 3"/>
          <p:cNvCxnSpPr/>
          <p:nvPr/>
        </p:nvCxnSpPr>
        <p:spPr>
          <a:xfrm flipH="1" flipV="1">
            <a:off x="7534141" y="6297769"/>
            <a:ext cx="1090561" cy="1287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757137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Antaŭpresa bitdosiero</a:t>
            </a:r>
            <a:endParaRPr lang="es-ES"/>
          </a:p>
        </p:txBody>
      </p:sp>
      <p:pic>
        <p:nvPicPr>
          <p:cNvPr id="4" name="Content Placeholder 3"/>
          <p:cNvPicPr>
            <a:picLocks noGrp="1" noChangeAspect="1"/>
          </p:cNvPicPr>
          <p:nvPr>
            <p:ph idx="1"/>
          </p:nvPr>
        </p:nvPicPr>
        <p:blipFill>
          <a:blip r:embed="rId3"/>
          <a:stretch>
            <a:fillRect/>
          </a:stretch>
        </p:blipFill>
        <p:spPr>
          <a:xfrm>
            <a:off x="1001809" y="1827897"/>
            <a:ext cx="10228567" cy="4852304"/>
          </a:xfrm>
          <a:prstGeom prst="rect">
            <a:avLst/>
          </a:prstGeom>
        </p:spPr>
      </p:pic>
    </p:spTree>
    <p:extLst>
      <p:ext uri="{BB962C8B-B14F-4D97-AF65-F5344CB8AC3E}">
        <p14:creationId xmlns:p14="http://schemas.microsoft.com/office/powerpoint/2010/main" val="276161654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341762" y="249498"/>
            <a:ext cx="3429000" cy="4857750"/>
          </a:xfrm>
          <a:prstGeom prst="rect">
            <a:avLst/>
          </a:prstGeom>
        </p:spPr>
      </p:pic>
      <p:pic>
        <p:nvPicPr>
          <p:cNvPr id="6" name="Picture 5"/>
          <p:cNvPicPr>
            <a:picLocks noChangeAspect="1"/>
          </p:cNvPicPr>
          <p:nvPr/>
        </p:nvPicPr>
        <p:blipFill>
          <a:blip r:embed="rId4"/>
          <a:stretch>
            <a:fillRect/>
          </a:stretch>
        </p:blipFill>
        <p:spPr>
          <a:xfrm>
            <a:off x="5447448" y="249498"/>
            <a:ext cx="2656797" cy="3763796"/>
          </a:xfrm>
          <a:prstGeom prst="rect">
            <a:avLst/>
          </a:prstGeom>
          <a:ln w="3175">
            <a:solidFill>
              <a:schemeClr val="bg1">
                <a:lumMod val="50000"/>
              </a:schemeClr>
            </a:solidFill>
          </a:ln>
        </p:spPr>
      </p:pic>
      <p:pic>
        <p:nvPicPr>
          <p:cNvPr id="5" name="Picture 4"/>
          <p:cNvPicPr>
            <a:picLocks noChangeAspect="1"/>
          </p:cNvPicPr>
          <p:nvPr/>
        </p:nvPicPr>
        <p:blipFill>
          <a:blip r:embed="rId5"/>
          <a:stretch>
            <a:fillRect/>
          </a:stretch>
        </p:blipFill>
        <p:spPr>
          <a:xfrm>
            <a:off x="7506272" y="1028487"/>
            <a:ext cx="2661494" cy="3763796"/>
          </a:xfrm>
          <a:prstGeom prst="rect">
            <a:avLst/>
          </a:prstGeom>
          <a:ln w="3175">
            <a:solidFill>
              <a:schemeClr val="bg1">
                <a:lumMod val="50000"/>
              </a:schemeClr>
            </a:solidFill>
          </a:ln>
        </p:spPr>
      </p:pic>
      <p:pic>
        <p:nvPicPr>
          <p:cNvPr id="7" name="Picture 6"/>
          <p:cNvPicPr>
            <a:picLocks noChangeAspect="1"/>
          </p:cNvPicPr>
          <p:nvPr/>
        </p:nvPicPr>
        <p:blipFill>
          <a:blip r:embed="rId6"/>
          <a:stretch>
            <a:fillRect/>
          </a:stretch>
        </p:blipFill>
        <p:spPr>
          <a:xfrm>
            <a:off x="3523398" y="3921385"/>
            <a:ext cx="1924050" cy="2371725"/>
          </a:xfrm>
          <a:prstGeom prst="rect">
            <a:avLst/>
          </a:prstGeom>
        </p:spPr>
      </p:pic>
      <p:pic>
        <p:nvPicPr>
          <p:cNvPr id="8" name="Picture 7"/>
          <p:cNvPicPr>
            <a:picLocks noChangeAspect="1"/>
          </p:cNvPicPr>
          <p:nvPr/>
        </p:nvPicPr>
        <p:blipFill>
          <a:blip r:embed="rId6"/>
          <a:stretch>
            <a:fillRect/>
          </a:stretch>
        </p:blipFill>
        <p:spPr>
          <a:xfrm>
            <a:off x="9205741" y="3921385"/>
            <a:ext cx="1924050" cy="2371725"/>
          </a:xfrm>
          <a:prstGeom prst="rect">
            <a:avLst/>
          </a:prstGeom>
        </p:spPr>
      </p:pic>
      <p:sp>
        <p:nvSpPr>
          <p:cNvPr id="9" name="TextBox 8"/>
          <p:cNvSpPr txBox="1"/>
          <p:nvPr/>
        </p:nvSpPr>
        <p:spPr>
          <a:xfrm>
            <a:off x="450376" y="5882185"/>
            <a:ext cx="2398157" cy="369332"/>
          </a:xfrm>
          <a:prstGeom prst="rect">
            <a:avLst/>
          </a:prstGeom>
          <a:noFill/>
        </p:spPr>
        <p:txBody>
          <a:bodyPr wrap="none" rtlCol="0">
            <a:spAutoFit/>
          </a:bodyPr>
          <a:lstStyle/>
          <a:p>
            <a:r>
              <a:rPr lang="es-ES" smtClean="0"/>
              <a:t>4 ekzempleroj + PDF</a:t>
            </a:r>
            <a:endParaRPr lang="es-ES"/>
          </a:p>
        </p:txBody>
      </p:sp>
      <p:sp>
        <p:nvSpPr>
          <p:cNvPr id="10" name="TextBox 9"/>
          <p:cNvSpPr txBox="1"/>
          <p:nvPr/>
        </p:nvSpPr>
        <p:spPr>
          <a:xfrm>
            <a:off x="6438862" y="5820770"/>
            <a:ext cx="2398157" cy="369332"/>
          </a:xfrm>
          <a:prstGeom prst="rect">
            <a:avLst/>
          </a:prstGeom>
          <a:noFill/>
        </p:spPr>
        <p:txBody>
          <a:bodyPr wrap="none" rtlCol="0">
            <a:spAutoFit/>
          </a:bodyPr>
          <a:lstStyle/>
          <a:p>
            <a:r>
              <a:rPr lang="es-ES" smtClean="0"/>
              <a:t>3 ekzempleroj + PDF</a:t>
            </a:r>
            <a:endParaRPr lang="es-ES"/>
          </a:p>
        </p:txBody>
      </p:sp>
    </p:spTree>
    <p:extLst>
      <p:ext uri="{BB962C8B-B14F-4D97-AF65-F5344CB8AC3E}">
        <p14:creationId xmlns:p14="http://schemas.microsoft.com/office/powerpoint/2010/main" val="228861471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714248" y="1547162"/>
            <a:ext cx="10769600" cy="5165257"/>
          </a:xfrm>
          <a:prstGeom prst="rect">
            <a:avLst/>
          </a:prstGeom>
        </p:spPr>
      </p:pic>
      <p:sp>
        <p:nvSpPr>
          <p:cNvPr id="2" name="Title 1"/>
          <p:cNvSpPr>
            <a:spLocks noGrp="1"/>
          </p:cNvSpPr>
          <p:nvPr>
            <p:ph type="title"/>
          </p:nvPr>
        </p:nvSpPr>
        <p:spPr>
          <a:xfrm>
            <a:off x="1069848" y="0"/>
            <a:ext cx="10058400" cy="1609344"/>
          </a:xfrm>
        </p:spPr>
        <p:txBody>
          <a:bodyPr/>
          <a:lstStyle/>
          <a:p>
            <a:r>
              <a:rPr lang="es-ES" smtClean="0"/>
              <a:t>Leĝa depono de retrisurcoj</a:t>
            </a:r>
            <a:endParaRPr lang="es-ES"/>
          </a:p>
        </p:txBody>
      </p:sp>
    </p:spTree>
    <p:extLst>
      <p:ext uri="{BB962C8B-B14F-4D97-AF65-F5344CB8AC3E}">
        <p14:creationId xmlns:p14="http://schemas.microsoft.com/office/powerpoint/2010/main" val="373122786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9848" y="-19051"/>
            <a:ext cx="10058400" cy="1609344"/>
          </a:xfrm>
        </p:spPr>
        <p:txBody>
          <a:bodyPr/>
          <a:lstStyle/>
          <a:p>
            <a:r>
              <a:rPr lang="es-ES" smtClean="0"/>
              <a:t>Resuma tabelo</a:t>
            </a:r>
            <a:endParaRPr lang="es-ES"/>
          </a:p>
        </p:txBody>
      </p:sp>
      <p:graphicFrame>
        <p:nvGraphicFramePr>
          <p:cNvPr id="5" name="Table 4"/>
          <p:cNvGraphicFramePr>
            <a:graphicFrameLocks noGrp="1"/>
          </p:cNvGraphicFramePr>
          <p:nvPr>
            <p:extLst>
              <p:ext uri="{D42A27DB-BD31-4B8C-83A1-F6EECF244321}">
                <p14:modId xmlns:p14="http://schemas.microsoft.com/office/powerpoint/2010/main" val="3718318231"/>
              </p:ext>
            </p:extLst>
          </p:nvPr>
        </p:nvGraphicFramePr>
        <p:xfrm>
          <a:off x="167391" y="1394084"/>
          <a:ext cx="11857218" cy="5325584"/>
        </p:xfrm>
        <a:graphic>
          <a:graphicData uri="http://schemas.openxmlformats.org/drawingml/2006/table">
            <a:tbl>
              <a:tblPr firstRow="1" bandRow="1">
                <a:tableStyleId>{5C22544A-7EE6-4342-B048-85BDC9FD1C3A}</a:tableStyleId>
              </a:tblPr>
              <a:tblGrid>
                <a:gridCol w="3952406"/>
                <a:gridCol w="3952406"/>
                <a:gridCol w="3952406"/>
              </a:tblGrid>
              <a:tr h="962010">
                <a:tc>
                  <a:txBody>
                    <a:bodyPr/>
                    <a:lstStyle/>
                    <a:p>
                      <a:pPr algn="ctr">
                        <a:lnSpc>
                          <a:spcPct val="250000"/>
                        </a:lnSpc>
                      </a:pPr>
                      <a:endParaRPr lang="es-ES" sz="2800"/>
                    </a:p>
                  </a:txBody>
                  <a:tcPr/>
                </a:tc>
                <a:tc>
                  <a:txBody>
                    <a:bodyPr/>
                    <a:lstStyle/>
                    <a:p>
                      <a:pPr algn="ctr">
                        <a:lnSpc>
                          <a:spcPct val="250000"/>
                        </a:lnSpc>
                      </a:pPr>
                      <a:r>
                        <a:rPr lang="es-ES" sz="2800" smtClean="0"/>
                        <a:t>Tuŝeblaj</a:t>
                      </a:r>
                      <a:r>
                        <a:rPr lang="es-ES" sz="2800" baseline="0" smtClean="0"/>
                        <a:t> materialoj</a:t>
                      </a:r>
                      <a:endParaRPr lang="es-ES" sz="2800"/>
                    </a:p>
                  </a:txBody>
                  <a:tcPr/>
                </a:tc>
                <a:tc>
                  <a:txBody>
                    <a:bodyPr/>
                    <a:lstStyle/>
                    <a:p>
                      <a:pPr algn="ctr">
                        <a:lnSpc>
                          <a:spcPct val="250000"/>
                        </a:lnSpc>
                      </a:pPr>
                      <a:r>
                        <a:rPr lang="es-ES" sz="2800" smtClean="0"/>
                        <a:t>Retrisurcoj</a:t>
                      </a:r>
                      <a:endParaRPr lang="es-ES" sz="2800"/>
                    </a:p>
                  </a:txBody>
                  <a:tcPr/>
                </a:tc>
              </a:tr>
              <a:tr h="962010">
                <a:tc>
                  <a:txBody>
                    <a:bodyPr/>
                    <a:lstStyle/>
                    <a:p>
                      <a:pPr>
                        <a:lnSpc>
                          <a:spcPct val="250000"/>
                        </a:lnSpc>
                      </a:pPr>
                      <a:r>
                        <a:rPr lang="es-ES" sz="2800" baseline="0" smtClean="0"/>
                        <a:t>Deponnumero</a:t>
                      </a:r>
                      <a:endParaRPr lang="es-ES" sz="2800"/>
                    </a:p>
                  </a:txBody>
                  <a:tcPr anchor="ctr"/>
                </a:tc>
                <a:tc>
                  <a:txBody>
                    <a:bodyPr/>
                    <a:lstStyle/>
                    <a:p>
                      <a:pPr algn="ctr">
                        <a:lnSpc>
                          <a:spcPct val="250000"/>
                        </a:lnSpc>
                      </a:pPr>
                      <a:r>
                        <a:rPr lang="es-ES" sz="2800" smtClean="0"/>
                        <a:t>Jes</a:t>
                      </a:r>
                      <a:endParaRPr lang="es-ES" sz="2800"/>
                    </a:p>
                  </a:txBody>
                  <a:tcPr anchor="ctr"/>
                </a:tc>
                <a:tc>
                  <a:txBody>
                    <a:bodyPr/>
                    <a:lstStyle/>
                    <a:p>
                      <a:pPr algn="ctr">
                        <a:lnSpc>
                          <a:spcPct val="250000"/>
                        </a:lnSpc>
                      </a:pPr>
                      <a:r>
                        <a:rPr lang="es-ES" sz="2800" smtClean="0"/>
                        <a:t>Ne</a:t>
                      </a:r>
                      <a:endParaRPr lang="es-ES" sz="2800"/>
                    </a:p>
                  </a:txBody>
                  <a:tcPr anchor="ctr"/>
                </a:tc>
              </a:tr>
              <a:tr h="962010">
                <a:tc>
                  <a:txBody>
                    <a:bodyPr/>
                    <a:lstStyle/>
                    <a:p>
                      <a:pPr>
                        <a:lnSpc>
                          <a:spcPct val="250000"/>
                        </a:lnSpc>
                      </a:pPr>
                      <a:r>
                        <a:rPr lang="es-ES" sz="2800" smtClean="0"/>
                        <a:t>Iniciatinto</a:t>
                      </a:r>
                      <a:endParaRPr lang="es-ES" sz="2800"/>
                    </a:p>
                  </a:txBody>
                  <a:tcPr anchor="ctr"/>
                </a:tc>
                <a:tc>
                  <a:txBody>
                    <a:bodyPr/>
                    <a:lstStyle/>
                    <a:p>
                      <a:pPr algn="ctr">
                        <a:lnSpc>
                          <a:spcPct val="250000"/>
                        </a:lnSpc>
                      </a:pPr>
                      <a:r>
                        <a:rPr lang="es-ES" sz="2800" smtClean="0"/>
                        <a:t>La eldoninto</a:t>
                      </a:r>
                      <a:endParaRPr lang="es-ES" sz="2800"/>
                    </a:p>
                  </a:txBody>
                  <a:tcPr anchor="ctr"/>
                </a:tc>
                <a:tc>
                  <a:txBody>
                    <a:bodyPr/>
                    <a:lstStyle/>
                    <a:p>
                      <a:pPr algn="ctr">
                        <a:lnSpc>
                          <a:spcPct val="250000"/>
                        </a:lnSpc>
                      </a:pPr>
                      <a:r>
                        <a:rPr lang="es-ES" sz="2800" smtClean="0"/>
                        <a:t>La konservaj centroj </a:t>
                      </a:r>
                      <a:endParaRPr lang="es-ES" sz="2800"/>
                    </a:p>
                  </a:txBody>
                  <a:tcPr anchor="ctr"/>
                </a:tc>
              </a:tr>
              <a:tr h="1850864">
                <a:tc>
                  <a:txBody>
                    <a:bodyPr/>
                    <a:lstStyle/>
                    <a:p>
                      <a:pPr>
                        <a:lnSpc>
                          <a:spcPct val="250000"/>
                        </a:lnSpc>
                      </a:pPr>
                      <a:r>
                        <a:rPr lang="es-ES" sz="2800" smtClean="0"/>
                        <a:t>Metodo</a:t>
                      </a:r>
                      <a:endParaRPr lang="es-ES" sz="2800"/>
                    </a:p>
                  </a:txBody>
                  <a:tcPr anchor="ctr"/>
                </a:tc>
                <a:tc>
                  <a:txBody>
                    <a:bodyPr/>
                    <a:lstStyle/>
                    <a:p>
                      <a:pPr algn="ctr">
                        <a:lnSpc>
                          <a:spcPct val="100000"/>
                        </a:lnSpc>
                      </a:pPr>
                      <a:r>
                        <a:rPr lang="es-ES" sz="2800" smtClean="0"/>
                        <a:t>Depono de tuŝeblaj</a:t>
                      </a:r>
                      <a:r>
                        <a:rPr lang="es-ES" sz="2800" baseline="0" smtClean="0"/>
                        <a:t> </a:t>
                      </a:r>
                      <a:r>
                        <a:rPr lang="es-ES" sz="2800" smtClean="0"/>
                        <a:t>ekzempleroj</a:t>
                      </a:r>
                      <a:endParaRPr lang="es-ES" sz="2800"/>
                    </a:p>
                  </a:txBody>
                  <a:tcPr anchor="ctr"/>
                </a:tc>
                <a:tc>
                  <a:txBody>
                    <a:bodyPr/>
                    <a:lstStyle/>
                    <a:p>
                      <a:pPr marL="342900" lvl="0" indent="-342900">
                        <a:lnSpc>
                          <a:spcPct val="100000"/>
                        </a:lnSpc>
                        <a:spcAft>
                          <a:spcPts val="0"/>
                        </a:spcAft>
                        <a:buFont typeface="Symbol" panose="05050102010706020507" pitchFamily="18" charset="2"/>
                        <a:buChar char=""/>
                      </a:pPr>
                      <a:r>
                        <a:rPr lang="es-ES" sz="2800" smtClean="0">
                          <a:effectLst/>
                          <a:latin typeface="+mn-lt"/>
                          <a:ea typeface="Calibri" panose="020F0502020204030204" pitchFamily="34" charset="0"/>
                          <a:cs typeface="Times New Roman" panose="02020603050405020304" pitchFamily="18" charset="0"/>
                        </a:rPr>
                        <a:t>Ret-esploraj robotoj</a:t>
                      </a:r>
                    </a:p>
                    <a:p>
                      <a:pPr marL="342900" lvl="0" indent="-342900">
                        <a:lnSpc>
                          <a:spcPct val="100000"/>
                        </a:lnSpc>
                        <a:spcAft>
                          <a:spcPts val="0"/>
                        </a:spcAft>
                        <a:buFont typeface="Symbol" panose="05050102010706020507" pitchFamily="18" charset="2"/>
                        <a:buChar char=""/>
                      </a:pPr>
                      <a:r>
                        <a:rPr lang="es-ES" sz="2800" smtClean="0">
                          <a:effectLst/>
                          <a:latin typeface="+mn-lt"/>
                          <a:ea typeface="Calibri" panose="020F0502020204030204" pitchFamily="34" charset="0"/>
                          <a:cs typeface="Times New Roman" panose="02020603050405020304" pitchFamily="18" charset="0"/>
                        </a:rPr>
                        <a:t>Interkonsento de</a:t>
                      </a:r>
                      <a:r>
                        <a:rPr lang="es-ES" sz="2800" baseline="0" smtClean="0">
                          <a:effectLst/>
                          <a:latin typeface="+mn-lt"/>
                          <a:ea typeface="Calibri" panose="020F0502020204030204" pitchFamily="34" charset="0"/>
                          <a:cs typeface="Times New Roman" panose="02020603050405020304" pitchFamily="18" charset="0"/>
                        </a:rPr>
                        <a:t> </a:t>
                      </a:r>
                      <a:r>
                        <a:rPr lang="es-ES" sz="2800" smtClean="0">
                          <a:effectLst/>
                          <a:latin typeface="+mn-lt"/>
                          <a:ea typeface="Calibri" panose="020F0502020204030204" pitchFamily="34" charset="0"/>
                          <a:cs typeface="Times New Roman" panose="02020603050405020304" pitchFamily="18" charset="0"/>
                        </a:rPr>
                        <a:t>eldonintoj kaj konservaj</a:t>
                      </a:r>
                      <a:r>
                        <a:rPr lang="es-ES" sz="2800" baseline="0" smtClean="0">
                          <a:effectLst/>
                          <a:latin typeface="+mn-lt"/>
                          <a:ea typeface="Calibri" panose="020F0502020204030204" pitchFamily="34" charset="0"/>
                          <a:cs typeface="Times New Roman" panose="02020603050405020304" pitchFamily="18" charset="0"/>
                        </a:rPr>
                        <a:t> centroj.</a:t>
                      </a:r>
                      <a:endParaRPr lang="es-ES" sz="2800">
                        <a:latin typeface="+mn-lt"/>
                      </a:endParaRPr>
                    </a:p>
                  </a:txBody>
                  <a:tcPr anchor="ctr"/>
                </a:tc>
              </a:tr>
            </a:tbl>
          </a:graphicData>
        </a:graphic>
      </p:graphicFrame>
    </p:spTree>
    <p:extLst>
      <p:ext uri="{BB962C8B-B14F-4D97-AF65-F5344CB8AC3E}">
        <p14:creationId xmlns:p14="http://schemas.microsoft.com/office/powerpoint/2010/main" val="44297517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1" y="0"/>
            <a:ext cx="12176155" cy="5829300"/>
          </a:xfrm>
          <a:prstGeom prst="rect">
            <a:avLst/>
          </a:prstGeom>
        </p:spPr>
      </p:pic>
    </p:spTree>
    <p:extLst>
      <p:ext uri="{BB962C8B-B14F-4D97-AF65-F5344CB8AC3E}">
        <p14:creationId xmlns:p14="http://schemas.microsoft.com/office/powerpoint/2010/main" val="400708924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s-ES"/>
          </a:p>
        </p:txBody>
      </p:sp>
      <p:pic>
        <p:nvPicPr>
          <p:cNvPr id="4" name="Picture 3"/>
          <p:cNvPicPr>
            <a:picLocks noChangeAspect="1"/>
          </p:cNvPicPr>
          <p:nvPr/>
        </p:nvPicPr>
        <p:blipFill>
          <a:blip r:embed="rId3"/>
          <a:stretch>
            <a:fillRect/>
          </a:stretch>
        </p:blipFill>
        <p:spPr>
          <a:xfrm>
            <a:off x="66675" y="190499"/>
            <a:ext cx="12058650" cy="5751201"/>
          </a:xfrm>
          <a:prstGeom prst="rect">
            <a:avLst/>
          </a:prstGeom>
        </p:spPr>
      </p:pic>
    </p:spTree>
    <p:extLst>
      <p:ext uri="{BB962C8B-B14F-4D97-AF65-F5344CB8AC3E}">
        <p14:creationId xmlns:p14="http://schemas.microsoft.com/office/powerpoint/2010/main" val="3804745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884496" y="156046"/>
            <a:ext cx="10423008" cy="6701954"/>
          </a:xfrm>
          <a:prstGeom prst="rect">
            <a:avLst/>
          </a:prstGeom>
        </p:spPr>
      </p:pic>
    </p:spTree>
    <p:extLst>
      <p:ext uri="{BB962C8B-B14F-4D97-AF65-F5344CB8AC3E}">
        <p14:creationId xmlns:p14="http://schemas.microsoft.com/office/powerpoint/2010/main" val="350239442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0" y="419548"/>
            <a:ext cx="12192000" cy="5773244"/>
          </a:xfrm>
          <a:prstGeom prst="rect">
            <a:avLst/>
          </a:prstGeom>
        </p:spPr>
      </p:pic>
    </p:spTree>
    <p:extLst>
      <p:ext uri="{BB962C8B-B14F-4D97-AF65-F5344CB8AC3E}">
        <p14:creationId xmlns:p14="http://schemas.microsoft.com/office/powerpoint/2010/main" val="347029821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ISBN</a:t>
            </a:r>
            <a:endParaRPr lang="es-ES"/>
          </a:p>
        </p:txBody>
      </p:sp>
      <p:sp>
        <p:nvSpPr>
          <p:cNvPr id="3" name="Content Placeholder 2"/>
          <p:cNvSpPr>
            <a:spLocks noGrp="1"/>
          </p:cNvSpPr>
          <p:nvPr>
            <p:ph idx="1"/>
          </p:nvPr>
        </p:nvSpPr>
        <p:spPr>
          <a:xfrm>
            <a:off x="1069848" y="1937807"/>
            <a:ext cx="10058400" cy="4050792"/>
          </a:xfrm>
        </p:spPr>
        <p:txBody>
          <a:bodyPr/>
          <a:lstStyle/>
          <a:p>
            <a:pPr marL="0" indent="0">
              <a:buNone/>
            </a:pPr>
            <a:r>
              <a:rPr lang="es-ES" sz="3200" smtClean="0"/>
              <a:t>Internacia </a:t>
            </a:r>
            <a:r>
              <a:rPr lang="es-ES" sz="3200"/>
              <a:t>Norma </a:t>
            </a:r>
            <a:r>
              <a:rPr lang="es-ES" sz="3200" smtClean="0"/>
              <a:t>Libronumero </a:t>
            </a:r>
            <a:r>
              <a:rPr lang="es-ES" sz="3200" i="1" smtClean="0"/>
              <a:t>(International </a:t>
            </a:r>
            <a:r>
              <a:rPr lang="es-ES" sz="3200" i="1"/>
              <a:t>Standard Book </a:t>
            </a:r>
            <a:r>
              <a:rPr lang="es-ES" sz="3200" i="1" smtClean="0"/>
              <a:t>Number)</a:t>
            </a:r>
            <a:endParaRPr lang="es-ES" sz="3200" i="1"/>
          </a:p>
          <a:p>
            <a:pPr marL="0" indent="0">
              <a:buNone/>
            </a:pPr>
            <a:r>
              <a:rPr lang="es-ES" sz="3200" smtClean="0"/>
              <a:t>Normo: </a:t>
            </a:r>
            <a:r>
              <a:rPr lang="es-ES" sz="3200"/>
              <a:t>ISO </a:t>
            </a:r>
            <a:r>
              <a:rPr lang="es-ES" sz="3200" smtClean="0"/>
              <a:t>2108-2017</a:t>
            </a:r>
          </a:p>
          <a:p>
            <a:endParaRPr lang="es-ES" smtClean="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65736" y="3772597"/>
            <a:ext cx="3534769" cy="2919404"/>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67437" y="4079113"/>
            <a:ext cx="2704564" cy="2501722"/>
          </a:xfrm>
          <a:prstGeom prst="rect">
            <a:avLst/>
          </a:prstGeom>
        </p:spPr>
      </p:pic>
    </p:spTree>
    <p:extLst>
      <p:ext uri="{BB962C8B-B14F-4D97-AF65-F5344CB8AC3E}">
        <p14:creationId xmlns:p14="http://schemas.microsoft.com/office/powerpoint/2010/main" val="207304366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5000"/>
                <a:lumOff val="95000"/>
              </a:schemeClr>
            </a:gs>
            <a:gs pos="74000">
              <a:schemeClr val="accent5">
                <a:lumMod val="45000"/>
                <a:lumOff val="55000"/>
              </a:schemeClr>
            </a:gs>
            <a:gs pos="83000">
              <a:schemeClr val="accent5">
                <a:lumMod val="45000"/>
                <a:lumOff val="55000"/>
              </a:schemeClr>
            </a:gs>
            <a:gs pos="100000">
              <a:schemeClr val="accent5">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998963" y="2624328"/>
            <a:ext cx="8194073" cy="1609344"/>
          </a:xfrm>
        </p:spPr>
        <p:txBody>
          <a:bodyPr>
            <a:normAutofit/>
          </a:bodyPr>
          <a:lstStyle/>
          <a:p>
            <a:r>
              <a:rPr lang="es-ES" sz="8800" smtClean="0"/>
              <a:t>Ĉefaj identigiloj</a:t>
            </a:r>
            <a:endParaRPr lang="es-ES" sz="8800"/>
          </a:p>
        </p:txBody>
      </p:sp>
    </p:spTree>
    <p:extLst>
      <p:ext uri="{BB962C8B-B14F-4D97-AF65-F5344CB8AC3E}">
        <p14:creationId xmlns:p14="http://schemas.microsoft.com/office/powerpoint/2010/main" val="394014744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6647" y="0"/>
            <a:ext cx="10058400" cy="1609344"/>
          </a:xfrm>
        </p:spPr>
        <p:txBody>
          <a:bodyPr/>
          <a:lstStyle/>
          <a:p>
            <a:r>
              <a:rPr lang="es-ES" smtClean="0"/>
              <a:t>Internacia ISBN-agentejo</a:t>
            </a:r>
            <a:endParaRPr lang="es-ES"/>
          </a:p>
        </p:txBody>
      </p:sp>
      <p:pic>
        <p:nvPicPr>
          <p:cNvPr id="5" name="Picture 4"/>
          <p:cNvPicPr>
            <a:picLocks noChangeAspect="1"/>
          </p:cNvPicPr>
          <p:nvPr/>
        </p:nvPicPr>
        <p:blipFill rotWithShape="1">
          <a:blip r:embed="rId3"/>
          <a:srcRect b="10359"/>
          <a:stretch/>
        </p:blipFill>
        <p:spPr>
          <a:xfrm>
            <a:off x="1091628" y="1426320"/>
            <a:ext cx="9305925" cy="5438938"/>
          </a:xfrm>
          <a:prstGeom prst="rect">
            <a:avLst/>
          </a:prstGeom>
        </p:spPr>
      </p:pic>
    </p:spTree>
    <p:extLst>
      <p:ext uri="{BB962C8B-B14F-4D97-AF65-F5344CB8AC3E}">
        <p14:creationId xmlns:p14="http://schemas.microsoft.com/office/powerpoint/2010/main" val="29133049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6048" y="0"/>
            <a:ext cx="10058400" cy="1609344"/>
          </a:xfrm>
        </p:spPr>
        <p:txBody>
          <a:bodyPr/>
          <a:lstStyle/>
          <a:p>
            <a:r>
              <a:rPr lang="es-ES" smtClean="0"/>
              <a:t>Hispana ISBN-Agentejo</a:t>
            </a:r>
            <a:endParaRPr lang="es-ES"/>
          </a:p>
        </p:txBody>
      </p:sp>
      <p:pic>
        <p:nvPicPr>
          <p:cNvPr id="4" name="Picture 3"/>
          <p:cNvPicPr>
            <a:picLocks noChangeAspect="1"/>
          </p:cNvPicPr>
          <p:nvPr/>
        </p:nvPicPr>
        <p:blipFill>
          <a:blip r:embed="rId3"/>
          <a:stretch>
            <a:fillRect/>
          </a:stretch>
        </p:blipFill>
        <p:spPr>
          <a:xfrm>
            <a:off x="827560" y="1508507"/>
            <a:ext cx="10536880" cy="5349493"/>
          </a:xfrm>
          <a:prstGeom prst="rect">
            <a:avLst/>
          </a:prstGeom>
        </p:spPr>
      </p:pic>
    </p:spTree>
    <p:extLst>
      <p:ext uri="{BB962C8B-B14F-4D97-AF65-F5344CB8AC3E}">
        <p14:creationId xmlns:p14="http://schemas.microsoft.com/office/powerpoint/2010/main" val="12127132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 y="0"/>
            <a:ext cx="12192000" cy="1609344"/>
          </a:xfrm>
        </p:spPr>
        <p:txBody>
          <a:bodyPr/>
          <a:lstStyle/>
          <a:p>
            <a:r>
              <a:rPr lang="es-ES" smtClean="0"/>
              <a:t>Federación de gremios de editores de españa</a:t>
            </a:r>
            <a:endParaRPr lang="es-ES"/>
          </a:p>
        </p:txBody>
      </p:sp>
      <p:pic>
        <p:nvPicPr>
          <p:cNvPr id="5" name="Picture 4"/>
          <p:cNvPicPr>
            <a:picLocks noChangeAspect="1"/>
          </p:cNvPicPr>
          <p:nvPr/>
        </p:nvPicPr>
        <p:blipFill>
          <a:blip r:embed="rId3"/>
          <a:stretch>
            <a:fillRect/>
          </a:stretch>
        </p:blipFill>
        <p:spPr>
          <a:xfrm>
            <a:off x="1658265" y="1609344"/>
            <a:ext cx="8881565" cy="5117228"/>
          </a:xfrm>
          <a:prstGeom prst="rect">
            <a:avLst/>
          </a:prstGeom>
        </p:spPr>
      </p:pic>
    </p:spTree>
    <p:extLst>
      <p:ext uri="{BB962C8B-B14F-4D97-AF65-F5344CB8AC3E}">
        <p14:creationId xmlns:p14="http://schemas.microsoft.com/office/powerpoint/2010/main" val="231547290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ISBN-strukturo (</a:t>
            </a:r>
            <a:r>
              <a:rPr lang="es-ES" cap="none" smtClean="0"/>
              <a:t>dekcifera</a:t>
            </a:r>
            <a:r>
              <a:rPr lang="es-ES" smtClean="0"/>
              <a:t>)</a:t>
            </a:r>
            <a:endParaRPr lang="es-ES"/>
          </a:p>
        </p:txBody>
      </p:sp>
      <p:grpSp>
        <p:nvGrpSpPr>
          <p:cNvPr id="4" name="Group 3"/>
          <p:cNvGrpSpPr/>
          <p:nvPr/>
        </p:nvGrpSpPr>
        <p:grpSpPr>
          <a:xfrm>
            <a:off x="2460445" y="1931729"/>
            <a:ext cx="7271110" cy="4587161"/>
            <a:chOff x="9046" y="617400"/>
            <a:chExt cx="7271110" cy="4587161"/>
          </a:xfrm>
        </p:grpSpPr>
        <p:sp>
          <p:nvSpPr>
            <p:cNvPr id="5" name="Rectangle 4"/>
            <p:cNvSpPr/>
            <p:nvPr/>
          </p:nvSpPr>
          <p:spPr>
            <a:xfrm>
              <a:off x="9046" y="617400"/>
              <a:ext cx="6665607" cy="1323439"/>
            </a:xfrm>
            <a:prstGeom prst="rect">
              <a:avLst/>
            </a:prstGeom>
          </p:spPr>
          <p:txBody>
            <a:bodyPr wrap="none">
              <a:spAutoFit/>
            </a:bodyPr>
            <a:lstStyle/>
            <a:p>
              <a:r>
                <a:rPr lang="es-ES" sz="8000" smtClean="0">
                  <a:latin typeface="+mj-lt"/>
                  <a:ea typeface="Calibri" panose="020F0502020204030204" pitchFamily="34" charset="0"/>
                  <a:cs typeface="Times New Roman" panose="02020603050405020304" pitchFamily="18" charset="0"/>
                </a:rPr>
                <a:t>ISBN 84-9129-354-8</a:t>
              </a:r>
              <a:endParaRPr lang="es-ES" sz="8000">
                <a:latin typeface="+mj-lt"/>
              </a:endParaRPr>
            </a:p>
          </p:txBody>
        </p:sp>
        <p:sp>
          <p:nvSpPr>
            <p:cNvPr id="6" name="TextBox 5"/>
            <p:cNvSpPr txBox="1"/>
            <p:nvPr/>
          </p:nvSpPr>
          <p:spPr>
            <a:xfrm>
              <a:off x="1667794" y="4835229"/>
              <a:ext cx="1828800" cy="369332"/>
            </a:xfrm>
            <a:prstGeom prst="rect">
              <a:avLst/>
            </a:prstGeom>
            <a:noFill/>
          </p:spPr>
          <p:txBody>
            <a:bodyPr wrap="square" rtlCol="0">
              <a:spAutoFit/>
            </a:bodyPr>
            <a:lstStyle/>
            <a:p>
              <a:r>
                <a:rPr lang="es-ES" smtClean="0"/>
                <a:t>Lando-kodo</a:t>
              </a:r>
              <a:endParaRPr lang="es-ES"/>
            </a:p>
          </p:txBody>
        </p:sp>
        <p:sp>
          <p:nvSpPr>
            <p:cNvPr id="7" name="TextBox 6"/>
            <p:cNvSpPr txBox="1"/>
            <p:nvPr/>
          </p:nvSpPr>
          <p:spPr>
            <a:xfrm>
              <a:off x="3208987" y="3179789"/>
              <a:ext cx="1170513" cy="646331"/>
            </a:xfrm>
            <a:prstGeom prst="rect">
              <a:avLst/>
            </a:prstGeom>
            <a:noFill/>
          </p:spPr>
          <p:txBody>
            <a:bodyPr wrap="none" rtlCol="0">
              <a:spAutoFit/>
            </a:bodyPr>
            <a:lstStyle/>
            <a:p>
              <a:r>
                <a:rPr lang="es-ES" smtClean="0"/>
                <a:t>Eldonista</a:t>
              </a:r>
            </a:p>
            <a:p>
              <a:r>
                <a:rPr lang="es-ES" smtClean="0"/>
                <a:t>kodo</a:t>
              </a:r>
              <a:endParaRPr lang="es-ES"/>
            </a:p>
          </p:txBody>
        </p:sp>
        <p:sp>
          <p:nvSpPr>
            <p:cNvPr id="8" name="TextBox 7"/>
            <p:cNvSpPr txBox="1"/>
            <p:nvPr/>
          </p:nvSpPr>
          <p:spPr>
            <a:xfrm>
              <a:off x="4670949" y="4650868"/>
              <a:ext cx="1555362" cy="369332"/>
            </a:xfrm>
            <a:prstGeom prst="rect">
              <a:avLst/>
            </a:prstGeom>
            <a:noFill/>
          </p:spPr>
          <p:txBody>
            <a:bodyPr wrap="none" rtlCol="0">
              <a:spAutoFit/>
            </a:bodyPr>
            <a:lstStyle/>
            <a:p>
              <a:r>
                <a:rPr lang="es-ES" smtClean="0"/>
                <a:t>Libronumero</a:t>
              </a:r>
              <a:endParaRPr lang="es-ES"/>
            </a:p>
          </p:txBody>
        </p:sp>
        <p:sp>
          <p:nvSpPr>
            <p:cNvPr id="9" name="TextBox 8"/>
            <p:cNvSpPr txBox="1"/>
            <p:nvPr/>
          </p:nvSpPr>
          <p:spPr>
            <a:xfrm>
              <a:off x="5519418" y="3310520"/>
              <a:ext cx="1760738" cy="369332"/>
            </a:xfrm>
            <a:prstGeom prst="rect">
              <a:avLst/>
            </a:prstGeom>
            <a:noFill/>
          </p:spPr>
          <p:txBody>
            <a:bodyPr wrap="none" rtlCol="0">
              <a:spAutoFit/>
            </a:bodyPr>
            <a:lstStyle/>
            <a:p>
              <a:r>
                <a:rPr lang="es-ES" smtClean="0"/>
                <a:t>Kontrolnumero</a:t>
              </a:r>
              <a:endParaRPr lang="es-ES"/>
            </a:p>
          </p:txBody>
        </p:sp>
        <p:cxnSp>
          <p:nvCxnSpPr>
            <p:cNvPr id="10" name="Straight Arrow Connector 9"/>
            <p:cNvCxnSpPr/>
            <p:nvPr/>
          </p:nvCxnSpPr>
          <p:spPr>
            <a:xfrm>
              <a:off x="3762569" y="1835160"/>
              <a:ext cx="0" cy="120502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2462571" y="1835160"/>
              <a:ext cx="0" cy="28702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cxnSp>
        <p:nvCxnSpPr>
          <p:cNvPr id="14" name="Straight Arrow Connector 13"/>
          <p:cNvCxnSpPr/>
          <p:nvPr/>
        </p:nvCxnSpPr>
        <p:spPr>
          <a:xfrm>
            <a:off x="7753299" y="3094940"/>
            <a:ext cx="0" cy="28702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8844889" y="3149489"/>
            <a:ext cx="0" cy="120502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8541866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p:cNvGrpSpPr/>
          <p:nvPr/>
        </p:nvGrpSpPr>
        <p:grpSpPr>
          <a:xfrm>
            <a:off x="1808291" y="2119282"/>
            <a:ext cx="8575417" cy="4516225"/>
            <a:chOff x="1321620" y="1372558"/>
            <a:chExt cx="8575417" cy="4516225"/>
          </a:xfrm>
        </p:grpSpPr>
        <p:grpSp>
          <p:nvGrpSpPr>
            <p:cNvPr id="4" name="Group 3"/>
            <p:cNvGrpSpPr/>
            <p:nvPr/>
          </p:nvGrpSpPr>
          <p:grpSpPr>
            <a:xfrm>
              <a:off x="1321620" y="1372558"/>
              <a:ext cx="8575417" cy="4516225"/>
              <a:chOff x="101365" y="558524"/>
              <a:chExt cx="8575417" cy="4516225"/>
            </a:xfrm>
          </p:grpSpPr>
          <p:sp>
            <p:nvSpPr>
              <p:cNvPr id="5" name="Rectangle 4"/>
              <p:cNvSpPr/>
              <p:nvPr/>
            </p:nvSpPr>
            <p:spPr>
              <a:xfrm>
                <a:off x="101365" y="558524"/>
                <a:ext cx="8057014" cy="1323439"/>
              </a:xfrm>
              <a:prstGeom prst="rect">
                <a:avLst/>
              </a:prstGeom>
            </p:spPr>
            <p:txBody>
              <a:bodyPr wrap="none">
                <a:spAutoFit/>
              </a:bodyPr>
              <a:lstStyle/>
              <a:p>
                <a:r>
                  <a:rPr lang="es-ES" sz="8000" smtClean="0">
                    <a:latin typeface="+mj-lt"/>
                    <a:ea typeface="Calibri" panose="020F0502020204030204" pitchFamily="34" charset="0"/>
                    <a:cs typeface="Times New Roman" panose="02020603050405020304" pitchFamily="18" charset="0"/>
                  </a:rPr>
                  <a:t>ISBN 978-84-9129-354-5</a:t>
                </a:r>
                <a:endParaRPr lang="es-ES" sz="8000">
                  <a:latin typeface="+mj-lt"/>
                </a:endParaRPr>
              </a:p>
            </p:txBody>
          </p:sp>
          <p:sp>
            <p:nvSpPr>
              <p:cNvPr id="6" name="TextBox 5"/>
              <p:cNvSpPr txBox="1"/>
              <p:nvPr/>
            </p:nvSpPr>
            <p:spPr>
              <a:xfrm>
                <a:off x="3071103" y="4705417"/>
                <a:ext cx="1497127" cy="369332"/>
              </a:xfrm>
              <a:prstGeom prst="rect">
                <a:avLst/>
              </a:prstGeom>
              <a:noFill/>
            </p:spPr>
            <p:txBody>
              <a:bodyPr wrap="square" rtlCol="0">
                <a:spAutoFit/>
              </a:bodyPr>
              <a:lstStyle/>
              <a:p>
                <a:r>
                  <a:rPr lang="es-ES" smtClean="0"/>
                  <a:t>Lando-kodo</a:t>
                </a:r>
                <a:endParaRPr lang="es-ES"/>
              </a:p>
            </p:txBody>
          </p:sp>
          <p:sp>
            <p:nvSpPr>
              <p:cNvPr id="7" name="TextBox 6"/>
              <p:cNvSpPr txBox="1"/>
              <p:nvPr/>
            </p:nvSpPr>
            <p:spPr>
              <a:xfrm>
                <a:off x="4568230" y="3230057"/>
                <a:ext cx="1170513" cy="646331"/>
              </a:xfrm>
              <a:prstGeom prst="rect">
                <a:avLst/>
              </a:prstGeom>
              <a:noFill/>
            </p:spPr>
            <p:txBody>
              <a:bodyPr wrap="none" rtlCol="0">
                <a:spAutoFit/>
              </a:bodyPr>
              <a:lstStyle/>
              <a:p>
                <a:r>
                  <a:rPr lang="es-ES" smtClean="0"/>
                  <a:t>Eldonista</a:t>
                </a:r>
              </a:p>
              <a:p>
                <a:r>
                  <a:rPr lang="es-ES" smtClean="0"/>
                  <a:t>kodo</a:t>
                </a:r>
                <a:endParaRPr lang="es-ES"/>
              </a:p>
            </p:txBody>
          </p:sp>
          <p:sp>
            <p:nvSpPr>
              <p:cNvPr id="8" name="TextBox 7"/>
              <p:cNvSpPr txBox="1"/>
              <p:nvPr/>
            </p:nvSpPr>
            <p:spPr>
              <a:xfrm>
                <a:off x="5903338" y="4650563"/>
                <a:ext cx="1555362" cy="369332"/>
              </a:xfrm>
              <a:prstGeom prst="rect">
                <a:avLst/>
              </a:prstGeom>
              <a:noFill/>
            </p:spPr>
            <p:txBody>
              <a:bodyPr wrap="none" rtlCol="0">
                <a:spAutoFit/>
              </a:bodyPr>
              <a:lstStyle/>
              <a:p>
                <a:r>
                  <a:rPr lang="es-ES" smtClean="0"/>
                  <a:t>Libronumero</a:t>
                </a:r>
                <a:endParaRPr lang="es-ES"/>
              </a:p>
            </p:txBody>
          </p:sp>
          <p:sp>
            <p:nvSpPr>
              <p:cNvPr id="9" name="TextBox 8"/>
              <p:cNvSpPr txBox="1"/>
              <p:nvPr/>
            </p:nvSpPr>
            <p:spPr>
              <a:xfrm>
                <a:off x="6916044" y="3318288"/>
                <a:ext cx="1760738" cy="369332"/>
              </a:xfrm>
              <a:prstGeom prst="rect">
                <a:avLst/>
              </a:prstGeom>
              <a:noFill/>
            </p:spPr>
            <p:txBody>
              <a:bodyPr wrap="none" rtlCol="0">
                <a:spAutoFit/>
              </a:bodyPr>
              <a:lstStyle/>
              <a:p>
                <a:r>
                  <a:rPr lang="es-ES" smtClean="0"/>
                  <a:t>Kontrolnumero</a:t>
                </a:r>
                <a:endParaRPr lang="es-ES"/>
              </a:p>
            </p:txBody>
          </p:sp>
          <p:cxnSp>
            <p:nvCxnSpPr>
              <p:cNvPr id="10" name="Straight Arrow Connector 9"/>
              <p:cNvCxnSpPr/>
              <p:nvPr/>
            </p:nvCxnSpPr>
            <p:spPr>
              <a:xfrm>
                <a:off x="5153487" y="1761106"/>
                <a:ext cx="0" cy="120502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p:nvPicPr>
            <p:blipFill>
              <a:blip r:embed="rId3"/>
              <a:stretch>
                <a:fillRect/>
              </a:stretch>
            </p:blipFill>
            <p:spPr>
              <a:xfrm>
                <a:off x="7684458" y="1893422"/>
                <a:ext cx="164606" cy="1286367"/>
              </a:xfrm>
              <a:prstGeom prst="rect">
                <a:avLst/>
              </a:prstGeom>
            </p:spPr>
          </p:pic>
          <p:cxnSp>
            <p:nvCxnSpPr>
              <p:cNvPr id="12" name="Straight Arrow Connector 11"/>
              <p:cNvCxnSpPr/>
              <p:nvPr/>
            </p:nvCxnSpPr>
            <p:spPr>
              <a:xfrm>
                <a:off x="3827731" y="1754697"/>
                <a:ext cx="0" cy="28702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p:nvPicPr>
            <p:blipFill>
              <a:blip r:embed="rId4"/>
              <a:stretch>
                <a:fillRect/>
              </a:stretch>
            </p:blipFill>
            <p:spPr>
              <a:xfrm>
                <a:off x="6604971" y="1754697"/>
                <a:ext cx="152096" cy="2950720"/>
              </a:xfrm>
              <a:prstGeom prst="rect">
                <a:avLst/>
              </a:prstGeom>
            </p:spPr>
          </p:pic>
        </p:grpSp>
        <p:cxnSp>
          <p:nvCxnSpPr>
            <p:cNvPr id="14" name="Straight Arrow Connector 13"/>
            <p:cNvCxnSpPr/>
            <p:nvPr/>
          </p:nvCxnSpPr>
          <p:spPr>
            <a:xfrm>
              <a:off x="3847336" y="2575140"/>
              <a:ext cx="0" cy="120502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3117745" y="3882826"/>
              <a:ext cx="1344111" cy="369332"/>
            </a:xfrm>
            <a:prstGeom prst="rect">
              <a:avLst/>
            </a:prstGeom>
            <a:noFill/>
          </p:spPr>
          <p:txBody>
            <a:bodyPr wrap="square" rtlCol="0">
              <a:spAutoFit/>
            </a:bodyPr>
            <a:lstStyle/>
            <a:p>
              <a:r>
                <a:rPr lang="es-ES" smtClean="0"/>
                <a:t>EAN-kodo</a:t>
              </a:r>
              <a:endParaRPr lang="es-ES"/>
            </a:p>
          </p:txBody>
        </p:sp>
      </p:grpSp>
      <p:sp>
        <p:nvSpPr>
          <p:cNvPr id="17" name="Title 1"/>
          <p:cNvSpPr>
            <a:spLocks noGrp="1"/>
          </p:cNvSpPr>
          <p:nvPr>
            <p:ph type="title"/>
          </p:nvPr>
        </p:nvSpPr>
        <p:spPr>
          <a:xfrm>
            <a:off x="1069848" y="484632"/>
            <a:ext cx="10058400" cy="1609344"/>
          </a:xfrm>
        </p:spPr>
        <p:txBody>
          <a:bodyPr/>
          <a:lstStyle/>
          <a:p>
            <a:r>
              <a:rPr lang="es-ES" smtClean="0"/>
              <a:t>ISBN-strukturo (</a:t>
            </a:r>
            <a:r>
              <a:rPr lang="es-ES" cap="none" smtClean="0"/>
              <a:t>dektricifera</a:t>
            </a:r>
            <a:r>
              <a:rPr lang="es-ES" smtClean="0"/>
              <a:t>)</a:t>
            </a:r>
            <a:endParaRPr lang="es-ES"/>
          </a:p>
        </p:txBody>
      </p:sp>
    </p:spTree>
    <p:extLst>
      <p:ext uri="{BB962C8B-B14F-4D97-AF65-F5344CB8AC3E}">
        <p14:creationId xmlns:p14="http://schemas.microsoft.com/office/powerpoint/2010/main" val="329372779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p:cNvGrpSpPr/>
          <p:nvPr/>
        </p:nvGrpSpPr>
        <p:grpSpPr>
          <a:xfrm>
            <a:off x="1808291" y="2119282"/>
            <a:ext cx="8575417" cy="4516225"/>
            <a:chOff x="1321620" y="1372558"/>
            <a:chExt cx="8575417" cy="4516225"/>
          </a:xfrm>
        </p:grpSpPr>
        <p:grpSp>
          <p:nvGrpSpPr>
            <p:cNvPr id="4" name="Group 3"/>
            <p:cNvGrpSpPr/>
            <p:nvPr/>
          </p:nvGrpSpPr>
          <p:grpSpPr>
            <a:xfrm>
              <a:off x="1321620" y="1372558"/>
              <a:ext cx="8575417" cy="4516225"/>
              <a:chOff x="101365" y="558524"/>
              <a:chExt cx="8575417" cy="4516225"/>
            </a:xfrm>
          </p:grpSpPr>
          <p:sp>
            <p:nvSpPr>
              <p:cNvPr id="5" name="Rectangle 4"/>
              <p:cNvSpPr/>
              <p:nvPr/>
            </p:nvSpPr>
            <p:spPr>
              <a:xfrm>
                <a:off x="101365" y="558524"/>
                <a:ext cx="8057014" cy="1323439"/>
              </a:xfrm>
              <a:prstGeom prst="rect">
                <a:avLst/>
              </a:prstGeom>
            </p:spPr>
            <p:txBody>
              <a:bodyPr wrap="none">
                <a:spAutoFit/>
              </a:bodyPr>
              <a:lstStyle/>
              <a:p>
                <a:r>
                  <a:rPr lang="es-ES" sz="8000" smtClean="0">
                    <a:latin typeface="+mj-lt"/>
                    <a:ea typeface="Calibri" panose="020F0502020204030204" pitchFamily="34" charset="0"/>
                    <a:cs typeface="Times New Roman" panose="02020603050405020304" pitchFamily="18" charset="0"/>
                  </a:rPr>
                  <a:t>ISBN </a:t>
                </a:r>
                <a:r>
                  <a:rPr lang="es-ES" sz="8000" smtClean="0">
                    <a:latin typeface="+mj-lt"/>
                    <a:ea typeface="Calibri" panose="020F0502020204030204" pitchFamily="34" charset="0"/>
                    <a:cs typeface="Times New Roman" panose="02020603050405020304" pitchFamily="18" charset="0"/>
                  </a:rPr>
                  <a:t>978-84-</a:t>
                </a:r>
                <a:r>
                  <a:rPr lang="es-ES" sz="8000" smtClean="0">
                    <a:solidFill>
                      <a:srgbClr val="FF0000"/>
                    </a:solidFill>
                    <a:latin typeface="+mj-lt"/>
                    <a:ea typeface="Calibri" panose="020F0502020204030204" pitchFamily="34" charset="0"/>
                    <a:cs typeface="Times New Roman" panose="02020603050405020304" pitchFamily="18" charset="0"/>
                  </a:rPr>
                  <a:t>09</a:t>
                </a:r>
                <a:r>
                  <a:rPr lang="es-ES" sz="8000" smtClean="0">
                    <a:latin typeface="+mj-lt"/>
                    <a:ea typeface="Calibri" panose="020F0502020204030204" pitchFamily="34" charset="0"/>
                    <a:cs typeface="Times New Roman" panose="02020603050405020304" pitchFamily="18" charset="0"/>
                  </a:rPr>
                  <a:t>-61153-9</a:t>
                </a:r>
                <a:endParaRPr lang="es-ES" sz="8000">
                  <a:latin typeface="+mj-lt"/>
                </a:endParaRPr>
              </a:p>
            </p:txBody>
          </p:sp>
          <p:sp>
            <p:nvSpPr>
              <p:cNvPr id="6" name="TextBox 5"/>
              <p:cNvSpPr txBox="1"/>
              <p:nvPr/>
            </p:nvSpPr>
            <p:spPr>
              <a:xfrm>
                <a:off x="3071103" y="4705417"/>
                <a:ext cx="1497127" cy="369332"/>
              </a:xfrm>
              <a:prstGeom prst="rect">
                <a:avLst/>
              </a:prstGeom>
              <a:noFill/>
            </p:spPr>
            <p:txBody>
              <a:bodyPr wrap="square" rtlCol="0">
                <a:spAutoFit/>
              </a:bodyPr>
              <a:lstStyle/>
              <a:p>
                <a:r>
                  <a:rPr lang="es-ES" smtClean="0"/>
                  <a:t>Lando-kodo</a:t>
                </a:r>
                <a:endParaRPr lang="es-ES"/>
              </a:p>
            </p:txBody>
          </p:sp>
          <p:sp>
            <p:nvSpPr>
              <p:cNvPr id="7" name="TextBox 6"/>
              <p:cNvSpPr txBox="1"/>
              <p:nvPr/>
            </p:nvSpPr>
            <p:spPr>
              <a:xfrm>
                <a:off x="3990715" y="3133805"/>
                <a:ext cx="1853392" cy="646331"/>
              </a:xfrm>
              <a:prstGeom prst="rect">
                <a:avLst/>
              </a:prstGeom>
              <a:noFill/>
            </p:spPr>
            <p:txBody>
              <a:bodyPr wrap="none" rtlCol="0">
                <a:spAutoFit/>
              </a:bodyPr>
              <a:lstStyle/>
              <a:p>
                <a:pPr algn="ctr"/>
                <a:r>
                  <a:rPr lang="es-ES" smtClean="0"/>
                  <a:t>Kodo por </a:t>
                </a:r>
              </a:p>
              <a:p>
                <a:pPr algn="ctr"/>
                <a:r>
                  <a:rPr lang="es-ES" smtClean="0"/>
                  <a:t>memeldonantoj</a:t>
                </a:r>
                <a:endParaRPr lang="es-ES"/>
              </a:p>
            </p:txBody>
          </p:sp>
          <p:sp>
            <p:nvSpPr>
              <p:cNvPr id="8" name="TextBox 7"/>
              <p:cNvSpPr txBox="1"/>
              <p:nvPr/>
            </p:nvSpPr>
            <p:spPr>
              <a:xfrm>
                <a:off x="5903338" y="4650563"/>
                <a:ext cx="1555362" cy="369332"/>
              </a:xfrm>
              <a:prstGeom prst="rect">
                <a:avLst/>
              </a:prstGeom>
              <a:noFill/>
            </p:spPr>
            <p:txBody>
              <a:bodyPr wrap="none" rtlCol="0">
                <a:spAutoFit/>
              </a:bodyPr>
              <a:lstStyle/>
              <a:p>
                <a:r>
                  <a:rPr lang="es-ES" smtClean="0"/>
                  <a:t>Libronumero</a:t>
                </a:r>
                <a:endParaRPr lang="es-ES"/>
              </a:p>
            </p:txBody>
          </p:sp>
          <p:sp>
            <p:nvSpPr>
              <p:cNvPr id="9" name="TextBox 8"/>
              <p:cNvSpPr txBox="1"/>
              <p:nvPr/>
            </p:nvSpPr>
            <p:spPr>
              <a:xfrm>
                <a:off x="6916044" y="3318288"/>
                <a:ext cx="1760738" cy="369332"/>
              </a:xfrm>
              <a:prstGeom prst="rect">
                <a:avLst/>
              </a:prstGeom>
              <a:noFill/>
            </p:spPr>
            <p:txBody>
              <a:bodyPr wrap="none" rtlCol="0">
                <a:spAutoFit/>
              </a:bodyPr>
              <a:lstStyle/>
              <a:p>
                <a:r>
                  <a:rPr lang="es-ES" smtClean="0"/>
                  <a:t>Kontrolnumero</a:t>
                </a:r>
                <a:endParaRPr lang="es-ES"/>
              </a:p>
            </p:txBody>
          </p:sp>
          <p:cxnSp>
            <p:nvCxnSpPr>
              <p:cNvPr id="10" name="Straight Arrow Connector 9"/>
              <p:cNvCxnSpPr/>
              <p:nvPr/>
            </p:nvCxnSpPr>
            <p:spPr>
              <a:xfrm>
                <a:off x="4888794" y="1761106"/>
                <a:ext cx="0" cy="120502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p:nvPicPr>
            <p:blipFill>
              <a:blip r:embed="rId3"/>
              <a:stretch>
                <a:fillRect/>
              </a:stretch>
            </p:blipFill>
            <p:spPr>
              <a:xfrm>
                <a:off x="7684458" y="1893422"/>
                <a:ext cx="164606" cy="1286367"/>
              </a:xfrm>
              <a:prstGeom prst="rect">
                <a:avLst/>
              </a:prstGeom>
            </p:spPr>
          </p:pic>
          <p:cxnSp>
            <p:nvCxnSpPr>
              <p:cNvPr id="12" name="Straight Arrow Connector 11"/>
              <p:cNvCxnSpPr/>
              <p:nvPr/>
            </p:nvCxnSpPr>
            <p:spPr>
              <a:xfrm>
                <a:off x="3827731" y="1754697"/>
                <a:ext cx="0" cy="28702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p:nvPicPr>
            <p:blipFill>
              <a:blip r:embed="rId4"/>
              <a:stretch>
                <a:fillRect/>
              </a:stretch>
            </p:blipFill>
            <p:spPr>
              <a:xfrm>
                <a:off x="6604971" y="1754697"/>
                <a:ext cx="152096" cy="2950720"/>
              </a:xfrm>
              <a:prstGeom prst="rect">
                <a:avLst/>
              </a:prstGeom>
            </p:spPr>
          </p:pic>
        </p:grpSp>
        <p:cxnSp>
          <p:nvCxnSpPr>
            <p:cNvPr id="14" name="Straight Arrow Connector 13"/>
            <p:cNvCxnSpPr/>
            <p:nvPr/>
          </p:nvCxnSpPr>
          <p:spPr>
            <a:xfrm>
              <a:off x="3847336" y="2575140"/>
              <a:ext cx="0" cy="120502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3117745" y="3882826"/>
              <a:ext cx="1344111" cy="369332"/>
            </a:xfrm>
            <a:prstGeom prst="rect">
              <a:avLst/>
            </a:prstGeom>
            <a:noFill/>
          </p:spPr>
          <p:txBody>
            <a:bodyPr wrap="square" rtlCol="0">
              <a:spAutoFit/>
            </a:bodyPr>
            <a:lstStyle/>
            <a:p>
              <a:r>
                <a:rPr lang="es-ES" smtClean="0"/>
                <a:t>EAN-kodo</a:t>
              </a:r>
              <a:endParaRPr lang="es-ES"/>
            </a:p>
          </p:txBody>
        </p:sp>
      </p:grpSp>
      <p:sp>
        <p:nvSpPr>
          <p:cNvPr id="17" name="Title 1"/>
          <p:cNvSpPr>
            <a:spLocks noGrp="1"/>
          </p:cNvSpPr>
          <p:nvPr>
            <p:ph type="title"/>
          </p:nvPr>
        </p:nvSpPr>
        <p:spPr>
          <a:xfrm>
            <a:off x="1069848" y="484632"/>
            <a:ext cx="10058400" cy="1609344"/>
          </a:xfrm>
        </p:spPr>
        <p:txBody>
          <a:bodyPr/>
          <a:lstStyle/>
          <a:p>
            <a:r>
              <a:rPr lang="es-ES" smtClean="0"/>
              <a:t>ISBN-strukturo (</a:t>
            </a:r>
            <a:r>
              <a:rPr lang="es-ES" cap="none" smtClean="0"/>
              <a:t>dektricifera</a:t>
            </a:r>
            <a:r>
              <a:rPr lang="es-ES" smtClean="0"/>
              <a:t>)</a:t>
            </a:r>
            <a:endParaRPr lang="es-ES"/>
          </a:p>
        </p:txBody>
      </p:sp>
    </p:spTree>
    <p:extLst>
      <p:ext uri="{BB962C8B-B14F-4D97-AF65-F5344CB8AC3E}">
        <p14:creationId xmlns:p14="http://schemas.microsoft.com/office/powerpoint/2010/main" val="315171618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ISBN en hispanio</a:t>
            </a:r>
            <a:endParaRPr lang="es-ES"/>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185949331"/>
              </p:ext>
            </p:extLst>
          </p:nvPr>
        </p:nvGraphicFramePr>
        <p:xfrm>
          <a:off x="577513" y="2310059"/>
          <a:ext cx="11020928" cy="3152274"/>
        </p:xfrm>
        <a:graphic>
          <a:graphicData uri="http://schemas.openxmlformats.org/drawingml/2006/table">
            <a:tbl>
              <a:tblPr firstRow="1" bandRow="1">
                <a:tableStyleId>{5C22544A-7EE6-4342-B048-85BDC9FD1C3A}</a:tableStyleId>
              </a:tblPr>
              <a:tblGrid>
                <a:gridCol w="5510464"/>
                <a:gridCol w="5510464"/>
              </a:tblGrid>
              <a:tr h="456203">
                <a:tc>
                  <a:txBody>
                    <a:bodyPr/>
                    <a:lstStyle/>
                    <a:p>
                      <a:endParaRPr lang="es-ES"/>
                    </a:p>
                  </a:txBody>
                  <a:tcPr/>
                </a:tc>
                <a:tc>
                  <a:txBody>
                    <a:bodyPr/>
                    <a:lstStyle/>
                    <a:p>
                      <a:endParaRPr lang="es-ES"/>
                    </a:p>
                  </a:txBody>
                  <a:tcPr/>
                </a:tc>
              </a:tr>
              <a:tr h="862414">
                <a:tc>
                  <a:txBody>
                    <a:bodyPr/>
                    <a:lstStyle/>
                    <a:p>
                      <a:r>
                        <a:rPr lang="es-ES" sz="4000" smtClean="0"/>
                        <a:t>De </a:t>
                      </a:r>
                      <a:r>
                        <a:rPr lang="es-ES" sz="4000" b="1" smtClean="0"/>
                        <a:t>1970</a:t>
                      </a:r>
                      <a:r>
                        <a:rPr lang="es-ES" sz="4000" smtClean="0"/>
                        <a:t> ĝis</a:t>
                      </a:r>
                      <a:r>
                        <a:rPr lang="es-ES" sz="4000" baseline="0" smtClean="0"/>
                        <a:t> </a:t>
                      </a:r>
                      <a:r>
                        <a:rPr lang="es-ES" sz="4000" b="1" baseline="0" smtClean="0"/>
                        <a:t>2007</a:t>
                      </a:r>
                      <a:endParaRPr lang="es-ES" sz="4000" b="1"/>
                    </a:p>
                  </a:txBody>
                  <a:tcPr/>
                </a:tc>
                <a:tc>
                  <a:txBody>
                    <a:bodyPr/>
                    <a:lstStyle/>
                    <a:p>
                      <a:r>
                        <a:rPr lang="es-ES" sz="4000" smtClean="0"/>
                        <a:t>senpaga kaj deviga</a:t>
                      </a:r>
                      <a:endParaRPr lang="es-ES" sz="4000"/>
                    </a:p>
                  </a:txBody>
                  <a:tcPr/>
                </a:tc>
              </a:tr>
              <a:tr h="862414">
                <a:tc>
                  <a:txBody>
                    <a:bodyPr/>
                    <a:lstStyle/>
                    <a:p>
                      <a:r>
                        <a:rPr lang="es-ES" sz="4000" smtClean="0"/>
                        <a:t>Ekde </a:t>
                      </a:r>
                      <a:r>
                        <a:rPr lang="es-ES" sz="4000" b="1" smtClean="0"/>
                        <a:t>2008</a:t>
                      </a:r>
                      <a:r>
                        <a:rPr lang="es-ES" sz="4000" smtClean="0"/>
                        <a:t> </a:t>
                      </a:r>
                      <a:endParaRPr lang="es-ES" sz="4000"/>
                    </a:p>
                  </a:txBody>
                  <a:tcPr/>
                </a:tc>
                <a:tc>
                  <a:txBody>
                    <a:bodyPr/>
                    <a:lstStyle/>
                    <a:p>
                      <a:r>
                        <a:rPr lang="es-ES" sz="4000" smtClean="0"/>
                        <a:t>nedeviga</a:t>
                      </a:r>
                      <a:endParaRPr lang="es-ES" sz="4000"/>
                    </a:p>
                  </a:txBody>
                  <a:tcPr/>
                </a:tc>
              </a:tr>
              <a:tr h="971243">
                <a:tc>
                  <a:txBody>
                    <a:bodyPr/>
                    <a:lstStyle/>
                    <a:p>
                      <a:r>
                        <a:rPr lang="es-ES" sz="4000" smtClean="0"/>
                        <a:t>Ekde </a:t>
                      </a:r>
                      <a:r>
                        <a:rPr lang="es-ES" sz="4000" b="1" smtClean="0"/>
                        <a:t>2015</a:t>
                      </a:r>
                      <a:endParaRPr lang="es-ES" sz="4000" b="1"/>
                    </a:p>
                  </a:txBody>
                  <a:tcPr/>
                </a:tc>
                <a:tc>
                  <a:txBody>
                    <a:bodyPr/>
                    <a:lstStyle/>
                    <a:p>
                      <a:r>
                        <a:rPr lang="es-ES" sz="4000" smtClean="0"/>
                        <a:t>pagenda</a:t>
                      </a:r>
                      <a:endParaRPr lang="es-ES" sz="4000"/>
                    </a:p>
                  </a:txBody>
                  <a:tcPr/>
                </a:tc>
              </a:tr>
            </a:tbl>
          </a:graphicData>
        </a:graphic>
      </p:graphicFrame>
    </p:spTree>
    <p:extLst>
      <p:ext uri="{BB962C8B-B14F-4D97-AF65-F5344CB8AC3E}">
        <p14:creationId xmlns:p14="http://schemas.microsoft.com/office/powerpoint/2010/main" val="268526008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15543" y="1373945"/>
            <a:ext cx="3871030" cy="5638800"/>
          </a:xfrm>
          <a:prstGeom prst="rect">
            <a:avLst/>
          </a:prstGeom>
        </p:spPr>
      </p:pic>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970398" y="3000428"/>
            <a:ext cx="3221602" cy="2781667"/>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436797" y="0"/>
            <a:ext cx="3787687" cy="5668905"/>
          </a:xfrm>
          <a:prstGeom prst="rect">
            <a:avLst/>
          </a:prstGeom>
          <a:ln w="3175">
            <a:solidFill>
              <a:schemeClr val="tx1">
                <a:lumMod val="50000"/>
                <a:lumOff val="50000"/>
              </a:schemeClr>
            </a:solidFill>
          </a:ln>
        </p:spPr>
      </p:pic>
      <p:pic>
        <p:nvPicPr>
          <p:cNvPr id="7" name="Picture 6"/>
          <p:cNvPicPr>
            <a:picLocks noChangeAspect="1"/>
          </p:cNvPicPr>
          <p:nvPr/>
        </p:nvPicPr>
        <p:blipFill>
          <a:blip r:embed="rId6">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407283" y="842303"/>
            <a:ext cx="3491853" cy="5715000"/>
          </a:xfrm>
          <a:prstGeom prst="rect">
            <a:avLst/>
          </a:prstGeom>
        </p:spPr>
      </p:pic>
      <p:cxnSp>
        <p:nvCxnSpPr>
          <p:cNvPr id="15" name="Straight Arrow Connector 14"/>
          <p:cNvCxnSpPr/>
          <p:nvPr/>
        </p:nvCxnSpPr>
        <p:spPr>
          <a:xfrm flipV="1">
            <a:off x="7174624" y="4698609"/>
            <a:ext cx="1842767" cy="1645920"/>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sp>
        <p:nvSpPr>
          <p:cNvPr id="16" name="Oval 15"/>
          <p:cNvSpPr/>
          <p:nvPr/>
        </p:nvSpPr>
        <p:spPr>
          <a:xfrm>
            <a:off x="9340948" y="3013323"/>
            <a:ext cx="2532184" cy="686480"/>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0737425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3"/>
          <a:stretch>
            <a:fillRect/>
          </a:stretch>
        </p:blipFill>
        <p:spPr>
          <a:xfrm>
            <a:off x="5946641" y="246612"/>
            <a:ext cx="5560034" cy="6364776"/>
          </a:xfrm>
          <a:prstGeom prst="rect">
            <a:avLst/>
          </a:prstGeom>
        </p:spPr>
      </p:pic>
      <p:grpSp>
        <p:nvGrpSpPr>
          <p:cNvPr id="26" name="Group 25"/>
          <p:cNvGrpSpPr/>
          <p:nvPr/>
        </p:nvGrpSpPr>
        <p:grpSpPr>
          <a:xfrm>
            <a:off x="200357" y="215805"/>
            <a:ext cx="5615827" cy="5475904"/>
            <a:chOff x="200357" y="215805"/>
            <a:chExt cx="5615827" cy="5475904"/>
          </a:xfrm>
        </p:grpSpPr>
        <p:pic>
          <p:nvPicPr>
            <p:cNvPr id="13" name="Picture 12"/>
            <p:cNvPicPr>
              <a:picLocks noChangeAspect="1"/>
            </p:cNvPicPr>
            <p:nvPr/>
          </p:nvPicPr>
          <p:blipFill>
            <a:blip r:embed="rId4"/>
            <a:stretch>
              <a:fillRect/>
            </a:stretch>
          </p:blipFill>
          <p:spPr>
            <a:xfrm>
              <a:off x="200357" y="390497"/>
              <a:ext cx="2816946" cy="3038503"/>
            </a:xfrm>
            <a:prstGeom prst="rect">
              <a:avLst/>
            </a:prstGeom>
          </p:spPr>
        </p:pic>
        <p:pic>
          <p:nvPicPr>
            <p:cNvPr id="14" name="Picture 13"/>
            <p:cNvPicPr>
              <a:picLocks noChangeAspect="1"/>
            </p:cNvPicPr>
            <p:nvPr/>
          </p:nvPicPr>
          <p:blipFill rotWithShape="1">
            <a:blip r:embed="rId5"/>
            <a:srcRect r="20873"/>
            <a:stretch/>
          </p:blipFill>
          <p:spPr>
            <a:xfrm>
              <a:off x="2798717" y="215805"/>
              <a:ext cx="3017467" cy="3813437"/>
            </a:xfrm>
            <a:prstGeom prst="rect">
              <a:avLst/>
            </a:prstGeom>
          </p:spPr>
        </p:pic>
        <p:grpSp>
          <p:nvGrpSpPr>
            <p:cNvPr id="17" name="Group 16"/>
            <p:cNvGrpSpPr/>
            <p:nvPr/>
          </p:nvGrpSpPr>
          <p:grpSpPr>
            <a:xfrm>
              <a:off x="865870" y="4108374"/>
              <a:ext cx="1485920" cy="1583335"/>
              <a:chOff x="8641866" y="4789329"/>
              <a:chExt cx="1485920" cy="1583335"/>
            </a:xfrm>
          </p:grpSpPr>
          <p:sp>
            <p:nvSpPr>
              <p:cNvPr id="18" name="TextBox 17"/>
              <p:cNvSpPr txBox="1"/>
              <p:nvPr/>
            </p:nvSpPr>
            <p:spPr>
              <a:xfrm>
                <a:off x="8641866" y="4789329"/>
                <a:ext cx="1485920" cy="369332"/>
              </a:xfrm>
              <a:prstGeom prst="rect">
                <a:avLst/>
              </a:prstGeom>
              <a:noFill/>
            </p:spPr>
            <p:txBody>
              <a:bodyPr wrap="none" rtlCol="0">
                <a:spAutoFit/>
              </a:bodyPr>
              <a:lstStyle/>
              <a:p>
                <a:r>
                  <a:rPr lang="es-ES" smtClean="0"/>
                  <a:t>Papera libro</a:t>
                </a:r>
                <a:endParaRPr lang="es-ES"/>
              </a:p>
            </p:txBody>
          </p:sp>
          <p:sp>
            <p:nvSpPr>
              <p:cNvPr id="19" name="TextBox 18"/>
              <p:cNvSpPr txBox="1"/>
              <p:nvPr/>
            </p:nvSpPr>
            <p:spPr>
              <a:xfrm>
                <a:off x="9044829" y="6003332"/>
                <a:ext cx="679994" cy="369332"/>
              </a:xfrm>
              <a:prstGeom prst="rect">
                <a:avLst/>
              </a:prstGeom>
              <a:noFill/>
            </p:spPr>
            <p:txBody>
              <a:bodyPr wrap="none" rtlCol="0">
                <a:spAutoFit/>
              </a:bodyPr>
              <a:lstStyle/>
              <a:p>
                <a:r>
                  <a:rPr lang="es-ES" smtClean="0"/>
                  <a:t>ISBN</a:t>
                </a:r>
                <a:endParaRPr lang="es-ES"/>
              </a:p>
            </p:txBody>
          </p:sp>
          <p:cxnSp>
            <p:nvCxnSpPr>
              <p:cNvPr id="20" name="Straight Arrow Connector 19"/>
              <p:cNvCxnSpPr>
                <a:stCxn id="18" idx="2"/>
                <a:endCxn id="19" idx="0"/>
              </p:cNvCxnSpPr>
              <p:nvPr/>
            </p:nvCxnSpPr>
            <p:spPr>
              <a:xfrm>
                <a:off x="9384826" y="5158661"/>
                <a:ext cx="0" cy="84467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grpSp>
          <p:nvGrpSpPr>
            <p:cNvPr id="22" name="Group 21"/>
            <p:cNvGrpSpPr/>
            <p:nvPr/>
          </p:nvGrpSpPr>
          <p:grpSpPr>
            <a:xfrm>
              <a:off x="3886371" y="4213908"/>
              <a:ext cx="959302" cy="1477801"/>
              <a:chOff x="8905175" y="4894863"/>
              <a:chExt cx="959302" cy="1477801"/>
            </a:xfrm>
          </p:grpSpPr>
          <p:sp>
            <p:nvSpPr>
              <p:cNvPr id="23" name="TextBox 22"/>
              <p:cNvSpPr txBox="1"/>
              <p:nvPr/>
            </p:nvSpPr>
            <p:spPr>
              <a:xfrm>
                <a:off x="8905175" y="4894863"/>
                <a:ext cx="959302" cy="369332"/>
              </a:xfrm>
              <a:prstGeom prst="rect">
                <a:avLst/>
              </a:prstGeom>
              <a:noFill/>
            </p:spPr>
            <p:txBody>
              <a:bodyPr wrap="none" rtlCol="0">
                <a:spAutoFit/>
              </a:bodyPr>
              <a:lstStyle/>
              <a:p>
                <a:r>
                  <a:rPr lang="es-ES" smtClean="0"/>
                  <a:t>Bitlibro</a:t>
                </a:r>
                <a:endParaRPr lang="es-ES"/>
              </a:p>
            </p:txBody>
          </p:sp>
          <p:sp>
            <p:nvSpPr>
              <p:cNvPr id="24" name="TextBox 23"/>
              <p:cNvSpPr txBox="1"/>
              <p:nvPr/>
            </p:nvSpPr>
            <p:spPr>
              <a:xfrm>
                <a:off x="9044829" y="6003332"/>
                <a:ext cx="679994" cy="369332"/>
              </a:xfrm>
              <a:prstGeom prst="rect">
                <a:avLst/>
              </a:prstGeom>
              <a:noFill/>
            </p:spPr>
            <p:txBody>
              <a:bodyPr wrap="none" rtlCol="0">
                <a:spAutoFit/>
              </a:bodyPr>
              <a:lstStyle/>
              <a:p>
                <a:r>
                  <a:rPr lang="es-ES" smtClean="0"/>
                  <a:t>ISBN</a:t>
                </a:r>
                <a:endParaRPr lang="es-ES"/>
              </a:p>
            </p:txBody>
          </p:sp>
          <p:cxnSp>
            <p:nvCxnSpPr>
              <p:cNvPr id="25" name="Straight Arrow Connector 24"/>
              <p:cNvCxnSpPr>
                <a:stCxn id="23" idx="2"/>
                <a:endCxn id="24" idx="0"/>
              </p:cNvCxnSpPr>
              <p:nvPr/>
            </p:nvCxnSpPr>
            <p:spPr>
              <a:xfrm>
                <a:off x="9384826" y="5264195"/>
                <a:ext cx="0" cy="73913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224757744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 16"/>
          <p:cNvGrpSpPr/>
          <p:nvPr/>
        </p:nvGrpSpPr>
        <p:grpSpPr>
          <a:xfrm>
            <a:off x="483224" y="1540346"/>
            <a:ext cx="5917575" cy="3427954"/>
            <a:chOff x="1431205" y="641770"/>
            <a:chExt cx="5917575" cy="3427954"/>
          </a:xfrm>
        </p:grpSpPr>
        <p:pic>
          <p:nvPicPr>
            <p:cNvPr id="5" name="Picture 4"/>
            <p:cNvPicPr>
              <a:picLocks noChangeAspect="1"/>
            </p:cNvPicPr>
            <p:nvPr/>
          </p:nvPicPr>
          <p:blipFill>
            <a:blip r:embed="rId3"/>
            <a:stretch>
              <a:fillRect/>
            </a:stretch>
          </p:blipFill>
          <p:spPr>
            <a:xfrm>
              <a:off x="1431205" y="641770"/>
              <a:ext cx="3296388" cy="3296388"/>
            </a:xfrm>
            <a:prstGeom prst="rect">
              <a:avLst/>
            </a:prstGeom>
          </p:spPr>
        </p:pic>
        <p:sp>
          <p:nvSpPr>
            <p:cNvPr id="6" name="Rectangle 5"/>
            <p:cNvSpPr/>
            <p:nvPr/>
          </p:nvSpPr>
          <p:spPr>
            <a:xfrm>
              <a:off x="1508505" y="875763"/>
              <a:ext cx="3501377" cy="319396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 name="TextBox 7"/>
            <p:cNvSpPr txBox="1"/>
            <p:nvPr/>
          </p:nvSpPr>
          <p:spPr>
            <a:xfrm>
              <a:off x="5598942" y="1195754"/>
              <a:ext cx="1128386" cy="369332"/>
            </a:xfrm>
            <a:prstGeom prst="rect">
              <a:avLst/>
            </a:prstGeom>
            <a:noFill/>
          </p:spPr>
          <p:txBody>
            <a:bodyPr wrap="none" rtlCol="0">
              <a:spAutoFit/>
            </a:bodyPr>
            <a:lstStyle/>
            <a:p>
              <a:r>
                <a:rPr lang="es-ES" smtClean="0"/>
                <a:t>ISBN: aro</a:t>
              </a:r>
              <a:endParaRPr lang="es-ES"/>
            </a:p>
          </p:txBody>
        </p:sp>
        <p:sp>
          <p:nvSpPr>
            <p:cNvPr id="9" name="TextBox 8"/>
            <p:cNvSpPr txBox="1"/>
            <p:nvPr/>
          </p:nvSpPr>
          <p:spPr>
            <a:xfrm>
              <a:off x="5598942" y="2912012"/>
              <a:ext cx="1749838" cy="369332"/>
            </a:xfrm>
            <a:prstGeom prst="rect">
              <a:avLst/>
            </a:prstGeom>
            <a:noFill/>
          </p:spPr>
          <p:txBody>
            <a:bodyPr wrap="none" rtlCol="0">
              <a:spAutoFit/>
            </a:bodyPr>
            <a:lstStyle/>
            <a:p>
              <a:r>
                <a:rPr lang="es-ES" smtClean="0"/>
                <a:t>ISBN: volumo 1</a:t>
              </a:r>
              <a:endParaRPr lang="es-ES"/>
            </a:p>
          </p:txBody>
        </p:sp>
        <p:sp>
          <p:nvSpPr>
            <p:cNvPr id="10" name="TextBox 9"/>
            <p:cNvSpPr txBox="1"/>
            <p:nvPr/>
          </p:nvSpPr>
          <p:spPr>
            <a:xfrm>
              <a:off x="5598942" y="3700392"/>
              <a:ext cx="1749838" cy="369332"/>
            </a:xfrm>
            <a:prstGeom prst="rect">
              <a:avLst/>
            </a:prstGeom>
            <a:noFill/>
          </p:spPr>
          <p:txBody>
            <a:bodyPr wrap="none" rtlCol="0">
              <a:spAutoFit/>
            </a:bodyPr>
            <a:lstStyle/>
            <a:p>
              <a:r>
                <a:rPr lang="es-ES" smtClean="0"/>
                <a:t>ISBN: volumo 2</a:t>
              </a:r>
              <a:endParaRPr lang="es-ES"/>
            </a:p>
          </p:txBody>
        </p:sp>
        <p:cxnSp>
          <p:nvCxnSpPr>
            <p:cNvPr id="12" name="Straight Arrow Connector 11"/>
            <p:cNvCxnSpPr>
              <a:endCxn id="8" idx="1"/>
            </p:cNvCxnSpPr>
            <p:nvPr/>
          </p:nvCxnSpPr>
          <p:spPr>
            <a:xfrm>
              <a:off x="5009882" y="1378634"/>
              <a:ext cx="589060" cy="178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Elbow Connector 13"/>
            <p:cNvCxnSpPr>
              <a:endCxn id="9" idx="1"/>
            </p:cNvCxnSpPr>
            <p:nvPr/>
          </p:nvCxnSpPr>
          <p:spPr>
            <a:xfrm>
              <a:off x="3910818" y="2194560"/>
              <a:ext cx="1688124" cy="902118"/>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Elbow Connector 15"/>
            <p:cNvCxnSpPr/>
            <p:nvPr/>
          </p:nvCxnSpPr>
          <p:spPr>
            <a:xfrm>
              <a:off x="2700997" y="3096678"/>
              <a:ext cx="2771335" cy="788380"/>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grpSp>
      <p:grpSp>
        <p:nvGrpSpPr>
          <p:cNvPr id="32" name="Group 31"/>
          <p:cNvGrpSpPr/>
          <p:nvPr/>
        </p:nvGrpSpPr>
        <p:grpSpPr>
          <a:xfrm>
            <a:off x="7118253" y="608477"/>
            <a:ext cx="4628270" cy="5331661"/>
            <a:chOff x="7118253" y="608477"/>
            <a:chExt cx="4628270" cy="5331661"/>
          </a:xfrm>
        </p:grpSpPr>
        <p:pic>
          <p:nvPicPr>
            <p:cNvPr id="18" name="Picture 17"/>
            <p:cNvPicPr>
              <a:picLocks noChangeAspect="1"/>
            </p:cNvPicPr>
            <p:nvPr/>
          </p:nvPicPr>
          <p:blipFill>
            <a:blip r:embed="rId4"/>
            <a:stretch>
              <a:fillRect/>
            </a:stretch>
          </p:blipFill>
          <p:spPr>
            <a:xfrm>
              <a:off x="7118253" y="608477"/>
              <a:ext cx="4389271" cy="1687959"/>
            </a:xfrm>
            <a:prstGeom prst="rect">
              <a:avLst/>
            </a:prstGeom>
          </p:spPr>
        </p:pic>
        <p:pic>
          <p:nvPicPr>
            <p:cNvPr id="20" name="Picture 19"/>
            <p:cNvPicPr>
              <a:picLocks noChangeAspect="1"/>
            </p:cNvPicPr>
            <p:nvPr/>
          </p:nvPicPr>
          <p:blipFill>
            <a:blip r:embed="rId5"/>
            <a:stretch>
              <a:fillRect/>
            </a:stretch>
          </p:blipFill>
          <p:spPr>
            <a:xfrm>
              <a:off x="7931763" y="2296436"/>
              <a:ext cx="2762250" cy="2505075"/>
            </a:xfrm>
            <a:prstGeom prst="rect">
              <a:avLst/>
            </a:prstGeom>
          </p:spPr>
        </p:pic>
        <p:sp>
          <p:nvSpPr>
            <p:cNvPr id="21" name="TextBox 20"/>
            <p:cNvSpPr txBox="1"/>
            <p:nvPr/>
          </p:nvSpPr>
          <p:spPr>
            <a:xfrm>
              <a:off x="7118253" y="5570806"/>
              <a:ext cx="1997611" cy="369332"/>
            </a:xfrm>
            <a:prstGeom prst="rect">
              <a:avLst/>
            </a:prstGeom>
            <a:noFill/>
          </p:spPr>
          <p:txBody>
            <a:bodyPr wrap="square" rtlCol="0">
              <a:spAutoFit/>
            </a:bodyPr>
            <a:lstStyle/>
            <a:p>
              <a:r>
                <a:rPr lang="es-ES" smtClean="0"/>
                <a:t>ISBN: eldonejo 1</a:t>
              </a:r>
              <a:endParaRPr lang="es-ES"/>
            </a:p>
          </p:txBody>
        </p:sp>
        <p:sp>
          <p:nvSpPr>
            <p:cNvPr id="22" name="TextBox 21"/>
            <p:cNvSpPr txBox="1"/>
            <p:nvPr/>
          </p:nvSpPr>
          <p:spPr>
            <a:xfrm>
              <a:off x="9805182" y="5570806"/>
              <a:ext cx="1941341" cy="369332"/>
            </a:xfrm>
            <a:prstGeom prst="rect">
              <a:avLst/>
            </a:prstGeom>
            <a:noFill/>
          </p:spPr>
          <p:txBody>
            <a:bodyPr wrap="square" rtlCol="0">
              <a:spAutoFit/>
            </a:bodyPr>
            <a:lstStyle/>
            <a:p>
              <a:r>
                <a:rPr lang="es-ES" smtClean="0"/>
                <a:t>ISBN: eldonejo 2</a:t>
              </a:r>
              <a:endParaRPr lang="es-ES"/>
            </a:p>
          </p:txBody>
        </p:sp>
        <p:cxnSp>
          <p:nvCxnSpPr>
            <p:cNvPr id="28" name="Elbow Connector 27"/>
            <p:cNvCxnSpPr/>
            <p:nvPr/>
          </p:nvCxnSpPr>
          <p:spPr>
            <a:xfrm rot="16200000" flipH="1">
              <a:off x="5770477" y="3387591"/>
              <a:ext cx="3643532" cy="722898"/>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Elbow Connector 29"/>
            <p:cNvCxnSpPr>
              <a:endCxn id="22" idx="0"/>
            </p:cNvCxnSpPr>
            <p:nvPr/>
          </p:nvCxnSpPr>
          <p:spPr>
            <a:xfrm rot="5400000">
              <a:off x="9256542" y="3446585"/>
              <a:ext cx="3643532" cy="604910"/>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8190087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Leĝa depono</a:t>
            </a:r>
            <a:endParaRPr lang="es-ES"/>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94710" y="2093976"/>
            <a:ext cx="5026152" cy="3481076"/>
          </a:xfrm>
        </p:spPr>
      </p:pic>
      <p:sp>
        <p:nvSpPr>
          <p:cNvPr id="5" name="TextBox 4"/>
          <p:cNvSpPr txBox="1"/>
          <p:nvPr/>
        </p:nvSpPr>
        <p:spPr>
          <a:xfrm>
            <a:off x="6377354" y="181957"/>
            <a:ext cx="5322277" cy="6247864"/>
          </a:xfrm>
          <a:prstGeom prst="rect">
            <a:avLst/>
          </a:prstGeom>
          <a:noFill/>
        </p:spPr>
        <p:txBody>
          <a:bodyPr wrap="square" rtlCol="0">
            <a:spAutoFit/>
          </a:bodyPr>
          <a:lstStyle/>
          <a:p>
            <a:r>
              <a:rPr lang="es-ES" sz="1600" b="1" i="1" smtClean="0"/>
              <a:t>Precedencoj:</a:t>
            </a:r>
          </a:p>
          <a:p>
            <a:r>
              <a:rPr lang="es-ES" sz="1600" b="1" smtClean="0"/>
              <a:t>1616-1619: </a:t>
            </a:r>
            <a:r>
              <a:rPr lang="es-ES" sz="1600" smtClean="0"/>
              <a:t>Filipo la 2a havigas al la </a:t>
            </a:r>
            <a:r>
              <a:rPr lang="es-ES" sz="1600" i="1" smtClean="0"/>
              <a:t>Reĝa Biblioteko de El Escorial</a:t>
            </a:r>
            <a:r>
              <a:rPr lang="es-ES" sz="1600" smtClean="0"/>
              <a:t> la privilegion ricevi po unu ekzemplero el tiuj presitaj en la Reĝlando Aragono kaj la Regno de Kastilio.</a:t>
            </a:r>
          </a:p>
          <a:p>
            <a:endParaRPr lang="es-ES" sz="1600" smtClean="0"/>
          </a:p>
          <a:p>
            <a:r>
              <a:rPr lang="es-ES" sz="1600" b="1" smtClean="0"/>
              <a:t>1716: </a:t>
            </a:r>
            <a:r>
              <a:rPr lang="es-ES" sz="1600" smtClean="0"/>
              <a:t>Filipo la 5a ampleksigas la privilegion al la ĵus kreita </a:t>
            </a:r>
            <a:r>
              <a:rPr lang="es-ES" sz="1600" i="1" smtClean="0"/>
              <a:t>Reĝa Biblioteko</a:t>
            </a:r>
            <a:r>
              <a:rPr lang="es-ES" sz="1600" smtClean="0"/>
              <a:t>, hodiaŭ </a:t>
            </a:r>
            <a:r>
              <a:rPr lang="es-ES" sz="1600" i="1" smtClean="0"/>
              <a:t>Nacia Biblioteko de Hispanio</a:t>
            </a:r>
            <a:r>
              <a:rPr lang="es-ES" sz="1600" smtClean="0"/>
              <a:t>.</a:t>
            </a:r>
          </a:p>
          <a:p>
            <a:endParaRPr lang="es-ES" sz="1600"/>
          </a:p>
          <a:p>
            <a:r>
              <a:rPr lang="es-ES" sz="1600" b="1" i="1" smtClean="0"/>
              <a:t>Ĉefaj nuntempaj regularoj:</a:t>
            </a:r>
          </a:p>
          <a:p>
            <a:r>
              <a:rPr lang="es-ES" sz="1600" b="1" smtClean="0"/>
              <a:t>1957: </a:t>
            </a:r>
            <a:r>
              <a:rPr lang="es-ES" sz="1600" smtClean="0"/>
              <a:t>Dekreto, kiu enkondukis la leĝan deponon, kreis la deponnumeron kaj starigis la administracian sistemon por ĝia kontrolo.</a:t>
            </a:r>
          </a:p>
          <a:p>
            <a:endParaRPr lang="es-ES" sz="1600" smtClean="0"/>
          </a:p>
          <a:p>
            <a:r>
              <a:rPr lang="es-ES" sz="1600" b="1" smtClean="0"/>
              <a:t>2011: </a:t>
            </a:r>
            <a:r>
              <a:rPr lang="es-ES" sz="1600" smtClean="0"/>
              <a:t>Leĝo kun du ĉefaj novaĵoj: estas la eldonisto, ne plu la presisto, la responsulo fari la deponon kaj ĝi prikonsideras ankaŭ la arkivadon de la retaj risurcoj.</a:t>
            </a:r>
          </a:p>
          <a:p>
            <a:endParaRPr lang="es-ES" sz="1600" smtClean="0"/>
          </a:p>
          <a:p>
            <a:r>
              <a:rPr lang="es-ES" sz="1600" b="1" smtClean="0"/>
              <a:t>2015: </a:t>
            </a:r>
            <a:r>
              <a:rPr lang="es-ES" sz="1600" smtClean="0"/>
              <a:t>Dekreto, kiu reguligas la deponon de la retaj risurcoj. </a:t>
            </a:r>
          </a:p>
          <a:p>
            <a:endParaRPr lang="es-ES" sz="1600" smtClean="0"/>
          </a:p>
          <a:p>
            <a:r>
              <a:rPr lang="es-ES" sz="1600" b="1" smtClean="0"/>
              <a:t>2022: </a:t>
            </a:r>
            <a:r>
              <a:rPr lang="es-ES" sz="1600" smtClean="0"/>
              <a:t>Leĝo, kiu modifas tiun de 2011 kaj kies ĉefa novaĵo estas la devo deponi </a:t>
            </a:r>
            <a:r>
              <a:rPr lang="es-ES" sz="1600"/>
              <a:t>ankaŭ la </a:t>
            </a:r>
            <a:r>
              <a:rPr lang="es-ES" sz="1600" smtClean="0"/>
              <a:t>antaŭpresajn bitdosierojn</a:t>
            </a:r>
            <a:r>
              <a:rPr lang="aa-ET" sz="1600" smtClean="0"/>
              <a:t>.</a:t>
            </a:r>
            <a:endParaRPr lang="es-ES" sz="1600"/>
          </a:p>
        </p:txBody>
      </p:sp>
      <p:sp>
        <p:nvSpPr>
          <p:cNvPr id="6" name="TextBox 5"/>
          <p:cNvSpPr txBox="1"/>
          <p:nvPr/>
        </p:nvSpPr>
        <p:spPr>
          <a:xfrm>
            <a:off x="1585514" y="5791200"/>
            <a:ext cx="3244543" cy="369332"/>
          </a:xfrm>
          <a:prstGeom prst="rect">
            <a:avLst/>
          </a:prstGeom>
          <a:noFill/>
        </p:spPr>
        <p:txBody>
          <a:bodyPr wrap="none" rtlCol="0">
            <a:spAutoFit/>
          </a:bodyPr>
          <a:lstStyle/>
          <a:p>
            <a:r>
              <a:rPr lang="es-ES" smtClean="0"/>
              <a:t>Nacia Biblioteko de Hispanio</a:t>
            </a:r>
            <a:endParaRPr lang="es-ES"/>
          </a:p>
        </p:txBody>
      </p:sp>
    </p:spTree>
    <p:extLst>
      <p:ext uri="{BB962C8B-B14F-4D97-AF65-F5344CB8AC3E}">
        <p14:creationId xmlns:p14="http://schemas.microsoft.com/office/powerpoint/2010/main" val="371796354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issn</a:t>
            </a:r>
            <a:endParaRPr lang="es-ES"/>
          </a:p>
        </p:txBody>
      </p:sp>
      <p:sp>
        <p:nvSpPr>
          <p:cNvPr id="3" name="Content Placeholder 2"/>
          <p:cNvSpPr>
            <a:spLocks noGrp="1"/>
          </p:cNvSpPr>
          <p:nvPr>
            <p:ph idx="1"/>
          </p:nvPr>
        </p:nvSpPr>
        <p:spPr>
          <a:xfrm>
            <a:off x="1066800" y="1941104"/>
            <a:ext cx="10058400" cy="4050792"/>
          </a:xfrm>
        </p:spPr>
        <p:txBody>
          <a:bodyPr>
            <a:normAutofit/>
          </a:bodyPr>
          <a:lstStyle/>
          <a:p>
            <a:pPr marL="0" indent="0">
              <a:buNone/>
            </a:pPr>
            <a:r>
              <a:rPr lang="es-ES" sz="3200"/>
              <a:t>Internacia Norma </a:t>
            </a:r>
            <a:r>
              <a:rPr lang="es-ES" sz="3200" smtClean="0"/>
              <a:t>Numero por Seriaĵoj </a:t>
            </a:r>
            <a:r>
              <a:rPr lang="es-ES" sz="3200" i="1"/>
              <a:t>(International Standard </a:t>
            </a:r>
            <a:r>
              <a:rPr lang="es-ES" sz="3200" i="1" smtClean="0"/>
              <a:t>Serial Number)</a:t>
            </a:r>
            <a:endParaRPr lang="es-ES" sz="3200" i="1"/>
          </a:p>
          <a:p>
            <a:pPr marL="0" indent="0">
              <a:buNone/>
            </a:pPr>
            <a:r>
              <a:rPr lang="es-ES" sz="3200"/>
              <a:t>Normo: ISO 3297-1986</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65540" y="3697646"/>
            <a:ext cx="3534769" cy="2919404"/>
          </a:xfrm>
          <a:prstGeom prst="rect">
            <a:avLst/>
          </a:prstGeom>
        </p:spPr>
      </p:pic>
      <p:pic>
        <p:nvPicPr>
          <p:cNvPr id="5" name="Picture 4"/>
          <p:cNvPicPr>
            <a:picLocks noChangeAspect="1"/>
          </p:cNvPicPr>
          <p:nvPr/>
        </p:nvPicPr>
        <p:blipFill rotWithShape="1">
          <a:blip r:embed="rId4"/>
          <a:srcRect b="8343"/>
          <a:stretch/>
        </p:blipFill>
        <p:spPr>
          <a:xfrm>
            <a:off x="1237960" y="3956861"/>
            <a:ext cx="4858040" cy="2400974"/>
          </a:xfrm>
          <a:prstGeom prst="rect">
            <a:avLst/>
          </a:prstGeom>
        </p:spPr>
      </p:pic>
    </p:spTree>
    <p:extLst>
      <p:ext uri="{BB962C8B-B14F-4D97-AF65-F5344CB8AC3E}">
        <p14:creationId xmlns:p14="http://schemas.microsoft.com/office/powerpoint/2010/main" val="44199194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136290"/>
            <a:ext cx="10058400" cy="1609344"/>
          </a:xfrm>
        </p:spPr>
        <p:txBody>
          <a:bodyPr/>
          <a:lstStyle/>
          <a:p>
            <a:r>
              <a:rPr lang="es-ES" smtClean="0"/>
              <a:t>ISSN-centro</a:t>
            </a:r>
            <a:endParaRPr lang="es-ES"/>
          </a:p>
        </p:txBody>
      </p:sp>
      <p:pic>
        <p:nvPicPr>
          <p:cNvPr id="4" name="Picture 3"/>
          <p:cNvPicPr>
            <a:picLocks noChangeAspect="1"/>
          </p:cNvPicPr>
          <p:nvPr/>
        </p:nvPicPr>
        <p:blipFill rotWithShape="1">
          <a:blip r:embed="rId3"/>
          <a:srcRect b="18071"/>
          <a:stretch/>
        </p:blipFill>
        <p:spPr>
          <a:xfrm>
            <a:off x="1219200" y="1536662"/>
            <a:ext cx="9753600" cy="5009994"/>
          </a:xfrm>
          <a:prstGeom prst="rect">
            <a:avLst/>
          </a:prstGeom>
        </p:spPr>
      </p:pic>
    </p:spTree>
    <p:extLst>
      <p:ext uri="{BB962C8B-B14F-4D97-AF65-F5344CB8AC3E}">
        <p14:creationId xmlns:p14="http://schemas.microsoft.com/office/powerpoint/2010/main" val="345242490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0"/>
            <a:ext cx="10058400" cy="1609344"/>
          </a:xfrm>
        </p:spPr>
        <p:txBody>
          <a:bodyPr/>
          <a:lstStyle/>
          <a:p>
            <a:r>
              <a:rPr lang="es-ES" smtClean="0"/>
              <a:t>Hispana nacia ISSN-centro</a:t>
            </a:r>
            <a:endParaRPr lang="es-ES"/>
          </a:p>
        </p:txBody>
      </p:sp>
      <p:pic>
        <p:nvPicPr>
          <p:cNvPr id="4" name="Picture 3"/>
          <p:cNvPicPr>
            <a:picLocks noChangeAspect="1"/>
          </p:cNvPicPr>
          <p:nvPr/>
        </p:nvPicPr>
        <p:blipFill>
          <a:blip r:embed="rId3"/>
          <a:stretch>
            <a:fillRect/>
          </a:stretch>
        </p:blipFill>
        <p:spPr>
          <a:xfrm>
            <a:off x="0" y="1455348"/>
            <a:ext cx="12192000" cy="5849235"/>
          </a:xfrm>
          <a:prstGeom prst="rect">
            <a:avLst/>
          </a:prstGeom>
        </p:spPr>
      </p:pic>
    </p:spTree>
    <p:extLst>
      <p:ext uri="{BB962C8B-B14F-4D97-AF65-F5344CB8AC3E}">
        <p14:creationId xmlns:p14="http://schemas.microsoft.com/office/powerpoint/2010/main" val="207105925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69831" y="0"/>
            <a:ext cx="10058400" cy="1609344"/>
          </a:xfrm>
        </p:spPr>
        <p:txBody>
          <a:bodyPr/>
          <a:lstStyle/>
          <a:p>
            <a:r>
              <a:rPr lang="es-ES" smtClean="0"/>
              <a:t>ISSN-Portalo</a:t>
            </a:r>
            <a:endParaRPr lang="es-ES"/>
          </a:p>
        </p:txBody>
      </p:sp>
      <p:grpSp>
        <p:nvGrpSpPr>
          <p:cNvPr id="4" name="Group 3"/>
          <p:cNvGrpSpPr/>
          <p:nvPr/>
        </p:nvGrpSpPr>
        <p:grpSpPr>
          <a:xfrm>
            <a:off x="581025" y="1476762"/>
            <a:ext cx="11029950" cy="5247888"/>
            <a:chOff x="581025" y="1591062"/>
            <a:chExt cx="11029950" cy="5247888"/>
          </a:xfrm>
        </p:grpSpPr>
        <p:pic>
          <p:nvPicPr>
            <p:cNvPr id="6" name="Picture 5"/>
            <p:cNvPicPr>
              <a:picLocks noChangeAspect="1"/>
            </p:cNvPicPr>
            <p:nvPr/>
          </p:nvPicPr>
          <p:blipFill rotWithShape="1">
            <a:blip r:embed="rId3"/>
            <a:srcRect b="-428"/>
            <a:stretch/>
          </p:blipFill>
          <p:spPr>
            <a:xfrm>
              <a:off x="581025" y="1591062"/>
              <a:ext cx="11029950" cy="5247888"/>
            </a:xfrm>
            <a:prstGeom prst="rect">
              <a:avLst/>
            </a:prstGeom>
          </p:spPr>
        </p:pic>
        <p:sp>
          <p:nvSpPr>
            <p:cNvPr id="3" name="Rectangle 2"/>
            <p:cNvSpPr/>
            <p:nvPr/>
          </p:nvSpPr>
          <p:spPr>
            <a:xfrm>
              <a:off x="2823961" y="5555087"/>
              <a:ext cx="4082603" cy="1055263"/>
            </a:xfrm>
            <a:prstGeom prst="rect">
              <a:avLst/>
            </a:prstGeom>
            <a:no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spTree>
    <p:extLst>
      <p:ext uri="{BB962C8B-B14F-4D97-AF65-F5344CB8AC3E}">
        <p14:creationId xmlns:p14="http://schemas.microsoft.com/office/powerpoint/2010/main" val="122576506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0" y="351331"/>
            <a:ext cx="12192000" cy="5698137"/>
          </a:xfrm>
          <a:prstGeom prst="rect">
            <a:avLst/>
          </a:prstGeom>
        </p:spPr>
      </p:pic>
    </p:spTree>
    <p:extLst>
      <p:ext uri="{BB962C8B-B14F-4D97-AF65-F5344CB8AC3E}">
        <p14:creationId xmlns:p14="http://schemas.microsoft.com/office/powerpoint/2010/main" val="177956156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ISSN-strukturo</a:t>
            </a:r>
            <a:endParaRPr lang="es-ES"/>
          </a:p>
        </p:txBody>
      </p:sp>
      <p:grpSp>
        <p:nvGrpSpPr>
          <p:cNvPr id="4" name="Group 3"/>
          <p:cNvGrpSpPr/>
          <p:nvPr/>
        </p:nvGrpSpPr>
        <p:grpSpPr>
          <a:xfrm>
            <a:off x="2715279" y="2227558"/>
            <a:ext cx="5948596" cy="3105913"/>
            <a:chOff x="9046" y="617400"/>
            <a:chExt cx="5948596" cy="3105913"/>
          </a:xfrm>
        </p:grpSpPr>
        <p:sp>
          <p:nvSpPr>
            <p:cNvPr id="5" name="Rectangle 4"/>
            <p:cNvSpPr/>
            <p:nvPr/>
          </p:nvSpPr>
          <p:spPr>
            <a:xfrm>
              <a:off x="9046" y="617400"/>
              <a:ext cx="5339923" cy="1323439"/>
            </a:xfrm>
            <a:prstGeom prst="rect">
              <a:avLst/>
            </a:prstGeom>
          </p:spPr>
          <p:txBody>
            <a:bodyPr wrap="none">
              <a:spAutoFit/>
            </a:bodyPr>
            <a:lstStyle/>
            <a:p>
              <a:r>
                <a:rPr lang="es-ES" sz="8000">
                  <a:latin typeface="+mj-lt"/>
                  <a:ea typeface="Calibri" panose="020F0502020204030204" pitchFamily="34" charset="0"/>
                  <a:cs typeface="Times New Roman" panose="02020603050405020304" pitchFamily="18" charset="0"/>
                </a:rPr>
                <a:t>ISSN </a:t>
              </a:r>
              <a:r>
                <a:rPr lang="es-ES" sz="8000" smtClean="0">
                  <a:latin typeface="+mj-lt"/>
                  <a:ea typeface="Calibri" panose="020F0502020204030204" pitchFamily="34" charset="0"/>
                  <a:cs typeface="Times New Roman" panose="02020603050405020304" pitchFamily="18" charset="0"/>
                </a:rPr>
                <a:t>0031-213</a:t>
              </a:r>
              <a:r>
                <a:rPr lang="es-ES" sz="8000" smtClean="0">
                  <a:solidFill>
                    <a:srgbClr val="FF0000"/>
                  </a:solidFill>
                  <a:latin typeface="+mj-lt"/>
                  <a:ea typeface="Calibri" panose="020F0502020204030204" pitchFamily="34" charset="0"/>
                  <a:cs typeface="Times New Roman" panose="02020603050405020304" pitchFamily="18" charset="0"/>
                </a:rPr>
                <a:t>6</a:t>
              </a:r>
              <a:endParaRPr lang="es-ES" sz="8000">
                <a:solidFill>
                  <a:srgbClr val="FF0000"/>
                </a:solidFill>
                <a:latin typeface="+mj-lt"/>
              </a:endParaRPr>
            </a:p>
          </p:txBody>
        </p:sp>
        <p:sp>
          <p:nvSpPr>
            <p:cNvPr id="9" name="TextBox 8"/>
            <p:cNvSpPr txBox="1"/>
            <p:nvPr/>
          </p:nvSpPr>
          <p:spPr>
            <a:xfrm>
              <a:off x="4196904" y="3353981"/>
              <a:ext cx="1760738" cy="369332"/>
            </a:xfrm>
            <a:prstGeom prst="rect">
              <a:avLst/>
            </a:prstGeom>
            <a:noFill/>
          </p:spPr>
          <p:txBody>
            <a:bodyPr wrap="none" rtlCol="0">
              <a:spAutoFit/>
            </a:bodyPr>
            <a:lstStyle/>
            <a:p>
              <a:r>
                <a:rPr lang="es-ES" smtClean="0"/>
                <a:t>Kontrolnumero</a:t>
              </a:r>
              <a:endParaRPr lang="es-ES"/>
            </a:p>
          </p:txBody>
        </p:sp>
        <p:pic>
          <p:nvPicPr>
            <p:cNvPr id="11" name="Picture 10"/>
            <p:cNvPicPr>
              <a:picLocks noChangeAspect="1"/>
            </p:cNvPicPr>
            <p:nvPr/>
          </p:nvPicPr>
          <p:blipFill>
            <a:blip r:embed="rId3"/>
            <a:stretch>
              <a:fillRect/>
            </a:stretch>
          </p:blipFill>
          <p:spPr>
            <a:xfrm>
              <a:off x="4994970" y="1940839"/>
              <a:ext cx="164606" cy="1286367"/>
            </a:xfrm>
            <a:prstGeom prst="rect">
              <a:avLst/>
            </a:prstGeom>
          </p:spPr>
        </p:pic>
      </p:grpSp>
    </p:spTree>
    <p:extLst>
      <p:ext uri="{BB962C8B-B14F-4D97-AF65-F5344CB8AC3E}">
        <p14:creationId xmlns:p14="http://schemas.microsoft.com/office/powerpoint/2010/main" val="357230582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stretch>
            <a:fillRect/>
          </a:stretch>
        </p:blipFill>
        <p:spPr>
          <a:xfrm>
            <a:off x="326053" y="533400"/>
            <a:ext cx="4591050" cy="5791200"/>
          </a:xfrm>
          <a:prstGeom prst="rect">
            <a:avLst/>
          </a:prstGeom>
          <a:ln w="3175">
            <a:solidFill>
              <a:schemeClr val="bg1">
                <a:lumMod val="50000"/>
              </a:schemeClr>
            </a:solidFill>
          </a:ln>
        </p:spPr>
      </p:pic>
      <p:pic>
        <p:nvPicPr>
          <p:cNvPr id="7" name="Picture 6"/>
          <p:cNvPicPr>
            <a:picLocks noChangeAspect="1"/>
          </p:cNvPicPr>
          <p:nvPr/>
        </p:nvPicPr>
        <p:blipFill rotWithShape="1">
          <a:blip r:embed="rId4"/>
          <a:srcRect t="4073"/>
          <a:stretch/>
        </p:blipFill>
        <p:spPr>
          <a:xfrm>
            <a:off x="5501484" y="4082602"/>
            <a:ext cx="5819775" cy="2028405"/>
          </a:xfrm>
          <a:prstGeom prst="rect">
            <a:avLst/>
          </a:prstGeom>
        </p:spPr>
      </p:pic>
      <p:pic>
        <p:nvPicPr>
          <p:cNvPr id="9" name="Picture 8"/>
          <p:cNvPicPr>
            <a:picLocks noChangeAspect="1"/>
          </p:cNvPicPr>
          <p:nvPr/>
        </p:nvPicPr>
        <p:blipFill>
          <a:blip r:embed="rId5"/>
          <a:stretch>
            <a:fillRect/>
          </a:stretch>
        </p:blipFill>
        <p:spPr>
          <a:xfrm>
            <a:off x="5501484" y="533400"/>
            <a:ext cx="6083210" cy="2755406"/>
          </a:xfrm>
          <a:prstGeom prst="rect">
            <a:avLst/>
          </a:prstGeom>
        </p:spPr>
      </p:pic>
    </p:spTree>
    <p:extLst>
      <p:ext uri="{BB962C8B-B14F-4D97-AF65-F5344CB8AC3E}">
        <p14:creationId xmlns:p14="http://schemas.microsoft.com/office/powerpoint/2010/main" val="408731450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1821434" y="366729"/>
            <a:ext cx="8549131" cy="5538094"/>
          </a:xfrm>
          <a:prstGeom prst="rect">
            <a:avLst/>
          </a:prstGeom>
        </p:spPr>
      </p:pic>
      <p:pic>
        <p:nvPicPr>
          <p:cNvPr id="4" name="Picture 3"/>
          <p:cNvPicPr>
            <a:picLocks noChangeAspect="1"/>
          </p:cNvPicPr>
          <p:nvPr/>
        </p:nvPicPr>
        <p:blipFill rotWithShape="1">
          <a:blip r:embed="rId4"/>
          <a:srcRect t="13300"/>
          <a:stretch/>
        </p:blipFill>
        <p:spPr>
          <a:xfrm>
            <a:off x="2619040" y="4580860"/>
            <a:ext cx="7134225" cy="1643375"/>
          </a:xfrm>
          <a:prstGeom prst="rect">
            <a:avLst/>
          </a:prstGeom>
          <a:noFill/>
          <a:ln w="3175">
            <a:solidFill>
              <a:schemeClr val="accent1">
                <a:shade val="50000"/>
              </a:schemeClr>
            </a:solidFill>
          </a:ln>
        </p:spPr>
      </p:pic>
    </p:spTree>
    <p:extLst>
      <p:ext uri="{BB962C8B-B14F-4D97-AF65-F5344CB8AC3E}">
        <p14:creationId xmlns:p14="http://schemas.microsoft.com/office/powerpoint/2010/main" val="30506383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8529602" y="18241"/>
            <a:ext cx="3662398" cy="4732481"/>
          </a:xfrm>
          <a:prstGeom prst="rect">
            <a:avLst/>
          </a:prstGeom>
        </p:spPr>
      </p:pic>
      <p:pic>
        <p:nvPicPr>
          <p:cNvPr id="4" name="Picture 3"/>
          <p:cNvPicPr>
            <a:picLocks noChangeAspect="1"/>
          </p:cNvPicPr>
          <p:nvPr/>
        </p:nvPicPr>
        <p:blipFill>
          <a:blip r:embed="rId4"/>
          <a:stretch>
            <a:fillRect/>
          </a:stretch>
        </p:blipFill>
        <p:spPr>
          <a:xfrm>
            <a:off x="4776732" y="1560917"/>
            <a:ext cx="3752870" cy="5081945"/>
          </a:xfrm>
          <a:prstGeom prst="rect">
            <a:avLst/>
          </a:prstGeom>
        </p:spPr>
      </p:pic>
      <p:pic>
        <p:nvPicPr>
          <p:cNvPr id="5" name="Picture 4"/>
          <p:cNvPicPr>
            <a:picLocks noChangeAspect="1"/>
          </p:cNvPicPr>
          <p:nvPr/>
        </p:nvPicPr>
        <p:blipFill>
          <a:blip r:embed="rId5"/>
          <a:stretch>
            <a:fillRect/>
          </a:stretch>
        </p:blipFill>
        <p:spPr>
          <a:xfrm>
            <a:off x="0" y="2384481"/>
            <a:ext cx="4487779" cy="2292936"/>
          </a:xfrm>
          <a:prstGeom prst="rect">
            <a:avLst/>
          </a:prstGeom>
        </p:spPr>
      </p:pic>
      <p:sp>
        <p:nvSpPr>
          <p:cNvPr id="2" name="TextBox 1"/>
          <p:cNvSpPr txBox="1"/>
          <p:nvPr/>
        </p:nvSpPr>
        <p:spPr>
          <a:xfrm>
            <a:off x="9433522" y="5327460"/>
            <a:ext cx="1854557" cy="369332"/>
          </a:xfrm>
          <a:prstGeom prst="rect">
            <a:avLst/>
          </a:prstGeom>
          <a:noFill/>
        </p:spPr>
        <p:txBody>
          <a:bodyPr wrap="square" rtlCol="0">
            <a:spAutoFit/>
          </a:bodyPr>
          <a:lstStyle/>
          <a:p>
            <a:r>
              <a:rPr lang="es-ES" smtClean="0"/>
              <a:t>ISSN 0014-0635</a:t>
            </a:r>
            <a:endParaRPr lang="es-ES"/>
          </a:p>
        </p:txBody>
      </p:sp>
      <p:cxnSp>
        <p:nvCxnSpPr>
          <p:cNvPr id="7" name="Straight Arrow Connector 6"/>
          <p:cNvCxnSpPr>
            <a:stCxn id="3" idx="2"/>
            <a:endCxn id="2" idx="0"/>
          </p:cNvCxnSpPr>
          <p:nvPr/>
        </p:nvCxnSpPr>
        <p:spPr>
          <a:xfrm>
            <a:off x="10360801" y="4750722"/>
            <a:ext cx="0" cy="576738"/>
          </a:xfrm>
          <a:prstGeom prst="straightConnector1">
            <a:avLst/>
          </a:prstGeom>
          <a:ln w="25400">
            <a:tailEnd type="triangle"/>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5725889" y="604913"/>
            <a:ext cx="1854557" cy="369332"/>
          </a:xfrm>
          <a:prstGeom prst="rect">
            <a:avLst/>
          </a:prstGeom>
          <a:noFill/>
        </p:spPr>
        <p:txBody>
          <a:bodyPr wrap="square" rtlCol="0">
            <a:spAutoFit/>
          </a:bodyPr>
          <a:lstStyle/>
          <a:p>
            <a:r>
              <a:rPr lang="es-ES" smtClean="0"/>
              <a:t>ISSN 1163-0442</a:t>
            </a:r>
            <a:endParaRPr lang="es-ES"/>
          </a:p>
        </p:txBody>
      </p:sp>
      <p:cxnSp>
        <p:nvCxnSpPr>
          <p:cNvPr id="15" name="Elbow Connector 14"/>
          <p:cNvCxnSpPr>
            <a:stCxn id="11" idx="2"/>
          </p:cNvCxnSpPr>
          <p:nvPr/>
        </p:nvCxnSpPr>
        <p:spPr>
          <a:xfrm rot="16200000" flipH="1">
            <a:off x="4747425" y="2879987"/>
            <a:ext cx="5284887" cy="1473401"/>
          </a:xfrm>
          <a:prstGeom prst="bentConnector3">
            <a:avLst/>
          </a:prstGeom>
          <a:ln w="25400">
            <a:tailEnd type="triangle"/>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1143000" y="4101889"/>
            <a:ext cx="2095500" cy="575528"/>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52211921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9848" y="-19051"/>
            <a:ext cx="10058400" cy="1609344"/>
          </a:xfrm>
        </p:spPr>
        <p:txBody>
          <a:bodyPr/>
          <a:lstStyle/>
          <a:p>
            <a:r>
              <a:rPr lang="es-ES" smtClean="0"/>
              <a:t>Resuma tabelo</a:t>
            </a:r>
            <a:endParaRPr lang="es-ES"/>
          </a:p>
        </p:txBody>
      </p:sp>
      <p:graphicFrame>
        <p:nvGraphicFramePr>
          <p:cNvPr id="5" name="Table 4"/>
          <p:cNvGraphicFramePr>
            <a:graphicFrameLocks noGrp="1"/>
          </p:cNvGraphicFramePr>
          <p:nvPr>
            <p:extLst>
              <p:ext uri="{D42A27DB-BD31-4B8C-83A1-F6EECF244321}">
                <p14:modId xmlns:p14="http://schemas.microsoft.com/office/powerpoint/2010/main" val="273041272"/>
              </p:ext>
            </p:extLst>
          </p:nvPr>
        </p:nvGraphicFramePr>
        <p:xfrm>
          <a:off x="749006" y="1590292"/>
          <a:ext cx="10705056" cy="4632960"/>
        </p:xfrm>
        <a:graphic>
          <a:graphicData uri="http://schemas.openxmlformats.org/drawingml/2006/table">
            <a:tbl>
              <a:tblPr firstRow="1" bandRow="1">
                <a:tableStyleId>{5C22544A-7EE6-4342-B048-85BDC9FD1C3A}</a:tableStyleId>
              </a:tblPr>
              <a:tblGrid>
                <a:gridCol w="3568352"/>
                <a:gridCol w="3568352"/>
                <a:gridCol w="3568352"/>
              </a:tblGrid>
              <a:tr h="1146238">
                <a:tc>
                  <a:txBody>
                    <a:bodyPr/>
                    <a:lstStyle/>
                    <a:p>
                      <a:pPr algn="ctr">
                        <a:lnSpc>
                          <a:spcPct val="250000"/>
                        </a:lnSpc>
                      </a:pPr>
                      <a:endParaRPr lang="es-ES" sz="2800"/>
                    </a:p>
                  </a:txBody>
                  <a:tcPr/>
                </a:tc>
                <a:tc>
                  <a:txBody>
                    <a:bodyPr/>
                    <a:lstStyle/>
                    <a:p>
                      <a:pPr algn="ctr">
                        <a:lnSpc>
                          <a:spcPct val="250000"/>
                        </a:lnSpc>
                      </a:pPr>
                      <a:r>
                        <a:rPr lang="es-ES" sz="2800" smtClean="0"/>
                        <a:t>Deviga</a:t>
                      </a:r>
                      <a:endParaRPr lang="es-ES" sz="2800"/>
                    </a:p>
                  </a:txBody>
                  <a:tcPr/>
                </a:tc>
                <a:tc>
                  <a:txBody>
                    <a:bodyPr/>
                    <a:lstStyle/>
                    <a:p>
                      <a:pPr algn="ctr">
                        <a:lnSpc>
                          <a:spcPct val="250000"/>
                        </a:lnSpc>
                      </a:pPr>
                      <a:r>
                        <a:rPr lang="es-ES" sz="2800" smtClean="0"/>
                        <a:t>Senpaga</a:t>
                      </a:r>
                      <a:endParaRPr lang="es-ES" sz="2800"/>
                    </a:p>
                  </a:txBody>
                  <a:tcPr/>
                </a:tc>
              </a:tr>
              <a:tr h="1146238">
                <a:tc>
                  <a:txBody>
                    <a:bodyPr/>
                    <a:lstStyle/>
                    <a:p>
                      <a:pPr>
                        <a:lnSpc>
                          <a:spcPct val="250000"/>
                        </a:lnSpc>
                      </a:pPr>
                      <a:r>
                        <a:rPr lang="es-ES" sz="2800" smtClean="0"/>
                        <a:t>Leĝa</a:t>
                      </a:r>
                      <a:r>
                        <a:rPr lang="es-ES" sz="2800" baseline="0" smtClean="0"/>
                        <a:t> Deponnumero</a:t>
                      </a:r>
                      <a:endParaRPr lang="es-ES" sz="2800"/>
                    </a:p>
                  </a:txBody>
                  <a:tcPr/>
                </a:tc>
                <a:tc>
                  <a:txBody>
                    <a:bodyPr/>
                    <a:lstStyle/>
                    <a:p>
                      <a:pPr algn="ctr">
                        <a:lnSpc>
                          <a:spcPct val="250000"/>
                        </a:lnSpc>
                      </a:pPr>
                      <a:r>
                        <a:rPr lang="es-ES" sz="2800" smtClean="0"/>
                        <a:t>Jes</a:t>
                      </a:r>
                      <a:endParaRPr lang="es-ES" sz="2800"/>
                    </a:p>
                  </a:txBody>
                  <a:tcPr/>
                </a:tc>
                <a:tc>
                  <a:txBody>
                    <a:bodyPr/>
                    <a:lstStyle/>
                    <a:p>
                      <a:pPr algn="ctr">
                        <a:lnSpc>
                          <a:spcPct val="250000"/>
                        </a:lnSpc>
                      </a:pPr>
                      <a:r>
                        <a:rPr lang="es-ES" sz="2800" smtClean="0"/>
                        <a:t>Jes</a:t>
                      </a:r>
                      <a:endParaRPr lang="es-ES" sz="2800"/>
                    </a:p>
                  </a:txBody>
                  <a:tcPr/>
                </a:tc>
              </a:tr>
              <a:tr h="1146238">
                <a:tc>
                  <a:txBody>
                    <a:bodyPr/>
                    <a:lstStyle/>
                    <a:p>
                      <a:pPr>
                        <a:lnSpc>
                          <a:spcPct val="250000"/>
                        </a:lnSpc>
                      </a:pPr>
                      <a:r>
                        <a:rPr lang="es-ES" sz="2800" smtClean="0"/>
                        <a:t>ISBN</a:t>
                      </a:r>
                      <a:endParaRPr lang="es-ES" sz="2800"/>
                    </a:p>
                  </a:txBody>
                  <a:tcPr/>
                </a:tc>
                <a:tc>
                  <a:txBody>
                    <a:bodyPr/>
                    <a:lstStyle/>
                    <a:p>
                      <a:pPr algn="ctr">
                        <a:lnSpc>
                          <a:spcPct val="250000"/>
                        </a:lnSpc>
                      </a:pPr>
                      <a:r>
                        <a:rPr lang="es-ES" sz="2800" smtClean="0"/>
                        <a:t>Ne</a:t>
                      </a:r>
                      <a:endParaRPr lang="es-ES" sz="2800"/>
                    </a:p>
                  </a:txBody>
                  <a:tcPr/>
                </a:tc>
                <a:tc>
                  <a:txBody>
                    <a:bodyPr/>
                    <a:lstStyle/>
                    <a:p>
                      <a:pPr algn="ctr">
                        <a:lnSpc>
                          <a:spcPct val="250000"/>
                        </a:lnSpc>
                      </a:pPr>
                      <a:r>
                        <a:rPr lang="es-ES" sz="2800" smtClean="0"/>
                        <a:t>Ne</a:t>
                      </a:r>
                      <a:endParaRPr lang="es-ES" sz="2800"/>
                    </a:p>
                  </a:txBody>
                  <a:tcPr/>
                </a:tc>
              </a:tr>
              <a:tr h="1146238">
                <a:tc>
                  <a:txBody>
                    <a:bodyPr/>
                    <a:lstStyle/>
                    <a:p>
                      <a:pPr>
                        <a:lnSpc>
                          <a:spcPct val="250000"/>
                        </a:lnSpc>
                      </a:pPr>
                      <a:r>
                        <a:rPr lang="es-ES" sz="2800" smtClean="0"/>
                        <a:t>ISSN</a:t>
                      </a:r>
                      <a:endParaRPr lang="es-ES" sz="2800"/>
                    </a:p>
                  </a:txBody>
                  <a:tcPr/>
                </a:tc>
                <a:tc>
                  <a:txBody>
                    <a:bodyPr/>
                    <a:lstStyle/>
                    <a:p>
                      <a:pPr algn="ctr">
                        <a:lnSpc>
                          <a:spcPct val="250000"/>
                        </a:lnSpc>
                      </a:pPr>
                      <a:r>
                        <a:rPr lang="es-ES" sz="2800" smtClean="0"/>
                        <a:t>Ne</a:t>
                      </a:r>
                      <a:endParaRPr lang="es-ES" sz="2800"/>
                    </a:p>
                  </a:txBody>
                  <a:tcPr/>
                </a:tc>
                <a:tc>
                  <a:txBody>
                    <a:bodyPr/>
                    <a:lstStyle/>
                    <a:p>
                      <a:pPr algn="ctr">
                        <a:lnSpc>
                          <a:spcPct val="250000"/>
                        </a:lnSpc>
                      </a:pPr>
                      <a:r>
                        <a:rPr lang="es-ES" sz="2800" smtClean="0"/>
                        <a:t>Jes</a:t>
                      </a:r>
                      <a:endParaRPr lang="es-ES" sz="2800"/>
                    </a:p>
                  </a:txBody>
                  <a:tcPr/>
                </a:tc>
              </a:tr>
            </a:tbl>
          </a:graphicData>
        </a:graphic>
      </p:graphicFrame>
    </p:spTree>
    <p:extLst>
      <p:ext uri="{BB962C8B-B14F-4D97-AF65-F5344CB8AC3E}">
        <p14:creationId xmlns:p14="http://schemas.microsoft.com/office/powerpoint/2010/main" val="202628526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Celoj de la deponleĝo</a:t>
            </a:r>
            <a:endParaRPr lang="es-ES"/>
          </a:p>
        </p:txBody>
      </p:sp>
      <p:pic>
        <p:nvPicPr>
          <p:cNvPr id="5" name="Picture 4"/>
          <p:cNvPicPr>
            <a:picLocks noChangeAspect="1"/>
          </p:cNvPicPr>
          <p:nvPr/>
        </p:nvPicPr>
        <p:blipFill>
          <a:blip r:embed="rId3"/>
          <a:stretch>
            <a:fillRect/>
          </a:stretch>
        </p:blipFill>
        <p:spPr>
          <a:xfrm>
            <a:off x="3938055" y="4958366"/>
            <a:ext cx="4321985" cy="1899634"/>
          </a:xfrm>
          <a:prstGeom prst="rect">
            <a:avLst/>
          </a:prstGeom>
        </p:spPr>
      </p:pic>
      <p:sp>
        <p:nvSpPr>
          <p:cNvPr id="6" name="Content Placeholder 2"/>
          <p:cNvSpPr>
            <a:spLocks noGrp="1"/>
          </p:cNvSpPr>
          <p:nvPr>
            <p:ph idx="1"/>
          </p:nvPr>
        </p:nvSpPr>
        <p:spPr>
          <a:xfrm>
            <a:off x="1069848" y="1738597"/>
            <a:ext cx="10058400" cy="4050792"/>
          </a:xfrm>
        </p:spPr>
        <p:txBody>
          <a:bodyPr>
            <a:normAutofit/>
          </a:bodyPr>
          <a:lstStyle/>
          <a:p>
            <a:r>
              <a:rPr lang="aa-ET" b="1" smtClean="0"/>
              <a:t>Kolekti kaj </a:t>
            </a:r>
            <a:r>
              <a:rPr lang="aa-ET" b="1"/>
              <a:t>konservi</a:t>
            </a:r>
            <a:r>
              <a:rPr lang="aa-ET"/>
              <a:t>, en la </a:t>
            </a:r>
            <a:r>
              <a:rPr lang="es-ES" smtClean="0"/>
              <a:t>Nacia Biblioteko </a:t>
            </a:r>
            <a:r>
              <a:rPr lang="aa-ET" smtClean="0"/>
              <a:t>kaj </a:t>
            </a:r>
            <a:r>
              <a:rPr lang="es-ES" smtClean="0"/>
              <a:t>en la referencaj bibliotekoj </a:t>
            </a:r>
            <a:r>
              <a:rPr lang="aa-ET" smtClean="0"/>
              <a:t>de </a:t>
            </a:r>
            <a:r>
              <a:rPr lang="aa-ET"/>
              <a:t>la Aŭtonomaj Komunumoj, la eldonaĵojn, kiuj konsistigas</a:t>
            </a:r>
            <a:r>
              <a:rPr lang="aa-ET" b="1"/>
              <a:t> </a:t>
            </a:r>
            <a:r>
              <a:rPr lang="aa-ET" b="1" smtClean="0"/>
              <a:t>la</a:t>
            </a:r>
            <a:r>
              <a:rPr lang="es-ES" b="1" smtClean="0"/>
              <a:t> kulturan</a:t>
            </a:r>
            <a:r>
              <a:rPr lang="aa-ET" b="1" smtClean="0"/>
              <a:t> </a:t>
            </a:r>
            <a:r>
              <a:rPr lang="aa-ET" b="1"/>
              <a:t>hispanan </a:t>
            </a:r>
            <a:r>
              <a:rPr lang="aa-ET" b="1" smtClean="0"/>
              <a:t>heredaĵon</a:t>
            </a:r>
            <a:r>
              <a:rPr lang="es-ES"/>
              <a:t>.</a:t>
            </a:r>
            <a:r>
              <a:rPr lang="aa-ET" smtClean="0"/>
              <a:t> </a:t>
            </a:r>
            <a:endParaRPr lang="es-ES" smtClean="0"/>
          </a:p>
          <a:p>
            <a:r>
              <a:rPr lang="es-ES" b="1" smtClean="0"/>
              <a:t>Prizorgi</a:t>
            </a:r>
            <a:r>
              <a:rPr lang="aa-ET" b="1" smtClean="0"/>
              <a:t> </a:t>
            </a:r>
            <a:r>
              <a:rPr lang="aa-ET"/>
              <a:t>kaj </a:t>
            </a:r>
            <a:r>
              <a:rPr lang="es-ES" smtClean="0"/>
              <a:t>postlasi</a:t>
            </a:r>
            <a:r>
              <a:rPr lang="aa-ET" smtClean="0"/>
              <a:t> </a:t>
            </a:r>
            <a:r>
              <a:rPr lang="aa-ET"/>
              <a:t>ĝin al </a:t>
            </a:r>
            <a:r>
              <a:rPr lang="aa-ET" smtClean="0"/>
              <a:t>estont</a:t>
            </a:r>
            <a:r>
              <a:rPr lang="es-ES" smtClean="0"/>
              <a:t>aj</a:t>
            </a:r>
            <a:r>
              <a:rPr lang="aa-ET" smtClean="0"/>
              <a:t> generacioj, </a:t>
            </a:r>
            <a:r>
              <a:rPr lang="aa-ET"/>
              <a:t>certigi ĝian disvastigon kaj permesi aliron al ĝi por </a:t>
            </a:r>
            <a:r>
              <a:rPr lang="aa-ET" b="1"/>
              <a:t>garantii la rajton </a:t>
            </a:r>
            <a:r>
              <a:rPr lang="es-ES" b="1" smtClean="0"/>
              <a:t>je</a:t>
            </a:r>
            <a:r>
              <a:rPr lang="aa-ET" b="1" smtClean="0"/>
              <a:t> </a:t>
            </a:r>
            <a:r>
              <a:rPr lang="aa-ET" b="1"/>
              <a:t>aliro al kulturo, informo kaj esplorado</a:t>
            </a:r>
            <a:r>
              <a:rPr lang="aa-ET" smtClean="0"/>
              <a:t>.</a:t>
            </a:r>
            <a:endParaRPr lang="es-ES" smtClean="0"/>
          </a:p>
          <a:p>
            <a:r>
              <a:rPr lang="es-ES" b="1" smtClean="0"/>
              <a:t>Katalogi</a:t>
            </a:r>
            <a:r>
              <a:rPr lang="aa-ET" b="1" smtClean="0"/>
              <a:t> </a:t>
            </a:r>
            <a:r>
              <a:rPr lang="aa-ET" smtClean="0"/>
              <a:t>la aron de </a:t>
            </a:r>
            <a:r>
              <a:rPr lang="es-ES" smtClean="0"/>
              <a:t>la cultura </a:t>
            </a:r>
            <a:r>
              <a:rPr lang="aa-ET" smtClean="0"/>
              <a:t>hispana produktado, por ĝin disvastigi, kaj ebligi la interŝanĝon de dat</a:t>
            </a:r>
            <a:r>
              <a:rPr lang="es-ES" smtClean="0"/>
              <a:t>en</a:t>
            </a:r>
            <a:r>
              <a:rPr lang="aa-ET" smtClean="0"/>
              <a:t>oj kun aliaj hispanaj kaj eksterlandaj bibliotekaj instancoj aŭ institucioj.</a:t>
            </a:r>
            <a:r>
              <a:rPr lang="es-ES" smtClean="0"/>
              <a:t> Publikigi la </a:t>
            </a:r>
            <a:r>
              <a:rPr lang="es-ES" b="1" smtClean="0"/>
              <a:t>Nacian Bibliografion</a:t>
            </a:r>
            <a:r>
              <a:rPr lang="es-ES" smtClean="0"/>
              <a:t>.</a:t>
            </a:r>
          </a:p>
          <a:p>
            <a:r>
              <a:rPr lang="aa-ET"/>
              <a:t>Kolekti </a:t>
            </a:r>
            <a:r>
              <a:rPr lang="es-ES"/>
              <a:t>precizajn </a:t>
            </a:r>
            <a:r>
              <a:rPr lang="aa-ET"/>
              <a:t>informojn por </a:t>
            </a:r>
            <a:r>
              <a:rPr lang="aa-ET" b="1"/>
              <a:t>prepari oficialajn statistikojn </a:t>
            </a:r>
            <a:r>
              <a:rPr lang="aa-ET"/>
              <a:t>pri </a:t>
            </a:r>
            <a:r>
              <a:rPr lang="es-ES"/>
              <a:t>eldonado.</a:t>
            </a:r>
          </a:p>
          <a:p>
            <a:endParaRPr lang="es-ES" smtClean="0"/>
          </a:p>
        </p:txBody>
      </p:sp>
    </p:spTree>
    <p:extLst>
      <p:ext uri="{BB962C8B-B14F-4D97-AF65-F5344CB8AC3E}">
        <p14:creationId xmlns:p14="http://schemas.microsoft.com/office/powerpoint/2010/main" val="360816185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gradFill>
          <a:gsLst>
            <a:gs pos="0">
              <a:schemeClr val="accent5">
                <a:lumMod val="5000"/>
                <a:lumOff val="95000"/>
              </a:schemeClr>
            </a:gs>
            <a:gs pos="74000">
              <a:schemeClr val="accent5">
                <a:lumMod val="45000"/>
                <a:lumOff val="55000"/>
              </a:schemeClr>
            </a:gs>
            <a:gs pos="83000">
              <a:schemeClr val="accent5">
                <a:lumMod val="45000"/>
                <a:lumOff val="55000"/>
              </a:schemeClr>
            </a:gs>
            <a:gs pos="100000">
              <a:schemeClr val="accent5">
                <a:lumMod val="30000"/>
                <a:lumOff val="70000"/>
              </a:schemeClr>
            </a:gs>
          </a:gsLst>
          <a:lin ang="5400000" scaled="1"/>
        </a:gradFill>
        <a:effectLst/>
      </p:bgPr>
    </p:bg>
    <p:spTree>
      <p:nvGrpSpPr>
        <p:cNvPr id="1" name=""/>
        <p:cNvGrpSpPr/>
        <p:nvPr/>
      </p:nvGrpSpPr>
      <p:grpSpPr>
        <a:xfrm>
          <a:off x="0" y="0"/>
          <a:ext cx="0" cy="0"/>
          <a:chOff x="0" y="0"/>
          <a:chExt cx="0" cy="0"/>
        </a:xfrm>
      </p:grpSpPr>
      <p:sp>
        <p:nvSpPr>
          <p:cNvPr id="6" name="Title 1"/>
          <p:cNvSpPr>
            <a:spLocks noGrp="1"/>
          </p:cNvSpPr>
          <p:nvPr>
            <p:ph type="title"/>
          </p:nvPr>
        </p:nvSpPr>
        <p:spPr>
          <a:xfrm>
            <a:off x="2699657" y="2587816"/>
            <a:ext cx="6792686" cy="1609344"/>
          </a:xfrm>
        </p:spPr>
        <p:txBody>
          <a:bodyPr>
            <a:normAutofit fontScale="90000"/>
          </a:bodyPr>
          <a:lstStyle/>
          <a:p>
            <a:r>
              <a:rPr lang="es-ES" sz="10000" smtClean="0"/>
              <a:t>Identigiloj de retaj risurcoj </a:t>
            </a:r>
            <a:endParaRPr lang="es-ES" sz="10000"/>
          </a:p>
        </p:txBody>
      </p:sp>
    </p:spTree>
    <p:extLst>
      <p:ext uri="{BB962C8B-B14F-4D97-AF65-F5344CB8AC3E}">
        <p14:creationId xmlns:p14="http://schemas.microsoft.com/office/powerpoint/2010/main" val="332988586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Handle-sistemo</a:t>
            </a:r>
            <a:endParaRPr lang="es-ES"/>
          </a:p>
        </p:txBody>
      </p:sp>
      <p:sp>
        <p:nvSpPr>
          <p:cNvPr id="7" name="Rectangle 6"/>
          <p:cNvSpPr/>
          <p:nvPr/>
        </p:nvSpPr>
        <p:spPr>
          <a:xfrm>
            <a:off x="1069848" y="1848586"/>
            <a:ext cx="9560417" cy="2062103"/>
          </a:xfrm>
          <a:prstGeom prst="rect">
            <a:avLst/>
          </a:prstGeom>
        </p:spPr>
        <p:txBody>
          <a:bodyPr wrap="square">
            <a:spAutoFit/>
          </a:bodyPr>
          <a:lstStyle/>
          <a:p>
            <a:pPr lvl="0"/>
            <a:r>
              <a:rPr lang="pt-BR" sz="3200">
                <a:solidFill>
                  <a:prstClr val="black"/>
                </a:solidFill>
              </a:rPr>
              <a:t>Identigilo de </a:t>
            </a:r>
            <a:r>
              <a:rPr lang="pt-BR" sz="3200" smtClean="0">
                <a:solidFill>
                  <a:prstClr val="black"/>
                </a:solidFill>
              </a:rPr>
              <a:t>informrisurcoj kaj bitaj </a:t>
            </a:r>
            <a:r>
              <a:rPr lang="pt-BR" sz="3200">
                <a:solidFill>
                  <a:prstClr val="black"/>
                </a:solidFill>
              </a:rPr>
              <a:t>objektoj </a:t>
            </a:r>
            <a:r>
              <a:rPr lang="pt-BR" sz="3200" smtClean="0">
                <a:solidFill>
                  <a:prstClr val="black"/>
                </a:solidFill>
              </a:rPr>
              <a:t>(</a:t>
            </a:r>
            <a:r>
              <a:rPr lang="es-ES" sz="3200" i="1" smtClean="0">
                <a:solidFill>
                  <a:prstClr val="black"/>
                </a:solidFill>
              </a:rPr>
              <a:t>Handle System</a:t>
            </a:r>
            <a:r>
              <a:rPr lang="pt-BR" sz="3200" smtClean="0">
                <a:solidFill>
                  <a:prstClr val="black"/>
                </a:solidFill>
              </a:rPr>
              <a:t>)</a:t>
            </a:r>
          </a:p>
          <a:p>
            <a:r>
              <a:rPr lang="pt-BR" sz="3200"/>
              <a:t>Normo: ISO </a:t>
            </a:r>
            <a:r>
              <a:rPr lang="es-ES" sz="3200"/>
              <a:t>26324:2012</a:t>
            </a:r>
            <a:endParaRPr lang="pt-BR" sz="3200"/>
          </a:p>
          <a:p>
            <a:pPr lvl="0"/>
            <a:endParaRPr lang="pt-BR" sz="3200">
              <a:solidFill>
                <a:prstClr val="black"/>
              </a:solidFill>
            </a:endParaRPr>
          </a:p>
        </p:txBody>
      </p:sp>
      <p:pic>
        <p:nvPicPr>
          <p:cNvPr id="8" name="Picture 7"/>
          <p:cNvPicPr>
            <a:picLocks noChangeAspect="1"/>
          </p:cNvPicPr>
          <p:nvPr/>
        </p:nvPicPr>
        <p:blipFill>
          <a:blip r:embed="rId3"/>
          <a:stretch>
            <a:fillRect/>
          </a:stretch>
        </p:blipFill>
        <p:spPr>
          <a:xfrm>
            <a:off x="1206319" y="4031444"/>
            <a:ext cx="3862587" cy="1287529"/>
          </a:xfrm>
          <a:prstGeom prst="rect">
            <a:avLst/>
          </a:prstGeom>
        </p:spPr>
      </p:pic>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09279" y="3685511"/>
            <a:ext cx="3534769" cy="2919404"/>
          </a:xfrm>
          <a:prstGeom prst="rect">
            <a:avLst/>
          </a:prstGeom>
        </p:spPr>
      </p:pic>
    </p:spTree>
    <p:extLst>
      <p:ext uri="{BB962C8B-B14F-4D97-AF65-F5344CB8AC3E}">
        <p14:creationId xmlns:p14="http://schemas.microsoft.com/office/powerpoint/2010/main" val="159656646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731238" y="2050624"/>
            <a:ext cx="10749562" cy="4051181"/>
          </a:xfrm>
          <a:prstGeom prst="rect">
            <a:avLst/>
          </a:prstGeom>
        </p:spPr>
      </p:pic>
      <p:sp>
        <p:nvSpPr>
          <p:cNvPr id="3" name="Title 1"/>
          <p:cNvSpPr>
            <a:spLocks noGrp="1"/>
          </p:cNvSpPr>
          <p:nvPr>
            <p:ph type="title"/>
          </p:nvPr>
        </p:nvSpPr>
        <p:spPr>
          <a:xfrm>
            <a:off x="1076819" y="0"/>
            <a:ext cx="10058400" cy="1609344"/>
          </a:xfrm>
        </p:spPr>
        <p:txBody>
          <a:bodyPr/>
          <a:lstStyle/>
          <a:p>
            <a:r>
              <a:rPr lang="es-ES" smtClean="0"/>
              <a:t>Corporation for national Research Initiatives</a:t>
            </a:r>
            <a:endParaRPr lang="es-ES"/>
          </a:p>
        </p:txBody>
      </p:sp>
    </p:spTree>
    <p:extLst>
      <p:ext uri="{BB962C8B-B14F-4D97-AF65-F5344CB8AC3E}">
        <p14:creationId xmlns:p14="http://schemas.microsoft.com/office/powerpoint/2010/main" val="85109396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handle-Strukturo</a:t>
            </a:r>
            <a:endParaRPr lang="es-ES"/>
          </a:p>
        </p:txBody>
      </p:sp>
      <p:sp>
        <p:nvSpPr>
          <p:cNvPr id="4" name="Rectangle 3"/>
          <p:cNvSpPr/>
          <p:nvPr/>
        </p:nvSpPr>
        <p:spPr>
          <a:xfrm>
            <a:off x="67329" y="2303758"/>
            <a:ext cx="11839716" cy="1323439"/>
          </a:xfrm>
          <a:prstGeom prst="rect">
            <a:avLst/>
          </a:prstGeom>
        </p:spPr>
        <p:txBody>
          <a:bodyPr wrap="none">
            <a:spAutoFit/>
          </a:bodyPr>
          <a:lstStyle/>
          <a:p>
            <a:r>
              <a:rPr lang="es-ES" sz="8000">
                <a:latin typeface="+mj-lt"/>
                <a:ea typeface="Calibri" panose="020F0502020204030204" pitchFamily="34" charset="0"/>
                <a:cs typeface="Times New Roman" panose="02020603050405020304" pitchFamily="18" charset="0"/>
              </a:rPr>
              <a:t>https://hdl.handle.net/11013/7293</a:t>
            </a:r>
            <a:endParaRPr lang="es-ES" sz="8000">
              <a:solidFill>
                <a:srgbClr val="FF0000"/>
              </a:solidFill>
              <a:latin typeface="+mj-lt"/>
            </a:endParaRPr>
          </a:p>
        </p:txBody>
      </p:sp>
      <p:pic>
        <p:nvPicPr>
          <p:cNvPr id="5" name="Picture 4"/>
          <p:cNvPicPr>
            <a:picLocks noChangeAspect="1"/>
          </p:cNvPicPr>
          <p:nvPr/>
        </p:nvPicPr>
        <p:blipFill>
          <a:blip r:embed="rId3"/>
          <a:stretch>
            <a:fillRect/>
          </a:stretch>
        </p:blipFill>
        <p:spPr>
          <a:xfrm>
            <a:off x="3725694" y="3836979"/>
            <a:ext cx="164606" cy="1286367"/>
          </a:xfrm>
          <a:prstGeom prst="rect">
            <a:avLst/>
          </a:prstGeom>
        </p:spPr>
      </p:pic>
      <p:pic>
        <p:nvPicPr>
          <p:cNvPr id="6" name="Picture 5"/>
          <p:cNvPicPr>
            <a:picLocks noChangeAspect="1"/>
          </p:cNvPicPr>
          <p:nvPr/>
        </p:nvPicPr>
        <p:blipFill>
          <a:blip r:embed="rId3"/>
          <a:stretch>
            <a:fillRect/>
          </a:stretch>
        </p:blipFill>
        <p:spPr>
          <a:xfrm>
            <a:off x="8852079" y="3625088"/>
            <a:ext cx="164606" cy="1286367"/>
          </a:xfrm>
          <a:prstGeom prst="rect">
            <a:avLst/>
          </a:prstGeom>
        </p:spPr>
      </p:pic>
      <p:pic>
        <p:nvPicPr>
          <p:cNvPr id="7" name="Picture 6"/>
          <p:cNvPicPr>
            <a:picLocks noChangeAspect="1"/>
          </p:cNvPicPr>
          <p:nvPr/>
        </p:nvPicPr>
        <p:blipFill>
          <a:blip r:embed="rId4"/>
          <a:stretch>
            <a:fillRect/>
          </a:stretch>
        </p:blipFill>
        <p:spPr>
          <a:xfrm>
            <a:off x="11045945" y="3627197"/>
            <a:ext cx="164606" cy="1286367"/>
          </a:xfrm>
          <a:prstGeom prst="rect">
            <a:avLst/>
          </a:prstGeom>
        </p:spPr>
      </p:pic>
      <p:sp>
        <p:nvSpPr>
          <p:cNvPr id="8" name="TextBox 7"/>
          <p:cNvSpPr txBox="1"/>
          <p:nvPr/>
        </p:nvSpPr>
        <p:spPr>
          <a:xfrm>
            <a:off x="3234023" y="5320596"/>
            <a:ext cx="1222066" cy="369332"/>
          </a:xfrm>
          <a:prstGeom prst="rect">
            <a:avLst/>
          </a:prstGeom>
          <a:noFill/>
        </p:spPr>
        <p:txBody>
          <a:bodyPr wrap="none" rtlCol="0">
            <a:spAutoFit/>
          </a:bodyPr>
          <a:lstStyle/>
          <a:p>
            <a:r>
              <a:rPr lang="es-ES" smtClean="0"/>
              <a:t>Dosierujo</a:t>
            </a:r>
            <a:endParaRPr lang="es-ES"/>
          </a:p>
        </p:txBody>
      </p:sp>
      <p:sp>
        <p:nvSpPr>
          <p:cNvPr id="9" name="TextBox 8"/>
          <p:cNvSpPr txBox="1"/>
          <p:nvPr/>
        </p:nvSpPr>
        <p:spPr>
          <a:xfrm>
            <a:off x="8070010" y="5182097"/>
            <a:ext cx="1728743" cy="646331"/>
          </a:xfrm>
          <a:prstGeom prst="rect">
            <a:avLst/>
          </a:prstGeom>
          <a:noFill/>
        </p:spPr>
        <p:txBody>
          <a:bodyPr wrap="none" rtlCol="0">
            <a:spAutoFit/>
          </a:bodyPr>
          <a:lstStyle/>
          <a:p>
            <a:r>
              <a:rPr lang="es-ES" smtClean="0"/>
              <a:t>Prefikso por </a:t>
            </a:r>
          </a:p>
          <a:p>
            <a:r>
              <a:rPr lang="es-ES" smtClean="0"/>
              <a:t>la produktanto</a:t>
            </a:r>
            <a:endParaRPr lang="es-ES"/>
          </a:p>
        </p:txBody>
      </p:sp>
      <p:sp>
        <p:nvSpPr>
          <p:cNvPr id="10" name="TextBox 9"/>
          <p:cNvSpPr txBox="1"/>
          <p:nvPr/>
        </p:nvSpPr>
        <p:spPr>
          <a:xfrm>
            <a:off x="10279943" y="5123346"/>
            <a:ext cx="1680909" cy="646331"/>
          </a:xfrm>
          <a:prstGeom prst="rect">
            <a:avLst/>
          </a:prstGeom>
          <a:noFill/>
        </p:spPr>
        <p:txBody>
          <a:bodyPr wrap="none" rtlCol="0">
            <a:spAutoFit/>
          </a:bodyPr>
          <a:lstStyle/>
          <a:p>
            <a:r>
              <a:rPr lang="es-ES" smtClean="0"/>
              <a:t>Sufikso por la </a:t>
            </a:r>
          </a:p>
          <a:p>
            <a:r>
              <a:rPr lang="es-ES" smtClean="0"/>
              <a:t>bita objekto</a:t>
            </a:r>
            <a:endParaRPr lang="es-ES"/>
          </a:p>
        </p:txBody>
      </p:sp>
    </p:spTree>
    <p:extLst>
      <p:ext uri="{BB962C8B-B14F-4D97-AF65-F5344CB8AC3E}">
        <p14:creationId xmlns:p14="http://schemas.microsoft.com/office/powerpoint/2010/main" val="37096512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980303" y="98856"/>
            <a:ext cx="10231394" cy="6712316"/>
          </a:xfrm>
          <a:prstGeom prst="rect">
            <a:avLst/>
          </a:prstGeom>
        </p:spPr>
      </p:pic>
    </p:spTree>
    <p:extLst>
      <p:ext uri="{BB962C8B-B14F-4D97-AF65-F5344CB8AC3E}">
        <p14:creationId xmlns:p14="http://schemas.microsoft.com/office/powerpoint/2010/main" val="229623198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DOI</a:t>
            </a:r>
            <a:endParaRPr lang="es-ES"/>
          </a:p>
        </p:txBody>
      </p:sp>
      <p:sp>
        <p:nvSpPr>
          <p:cNvPr id="5" name="Rectangle 4"/>
          <p:cNvSpPr/>
          <p:nvPr/>
        </p:nvSpPr>
        <p:spPr>
          <a:xfrm>
            <a:off x="1069848" y="1750183"/>
            <a:ext cx="10588752" cy="1077218"/>
          </a:xfrm>
          <a:prstGeom prst="rect">
            <a:avLst/>
          </a:prstGeom>
        </p:spPr>
        <p:txBody>
          <a:bodyPr wrap="square">
            <a:spAutoFit/>
          </a:bodyPr>
          <a:lstStyle/>
          <a:p>
            <a:r>
              <a:rPr lang="pt-BR" sz="3200" smtClean="0"/>
              <a:t>Identigilo de bitaj objektoj (</a:t>
            </a:r>
            <a:r>
              <a:rPr lang="es-ES" sz="3200" i="1"/>
              <a:t>Digital Object </a:t>
            </a:r>
            <a:r>
              <a:rPr lang="es-ES" sz="3200" i="1" smtClean="0"/>
              <a:t>Identifier</a:t>
            </a:r>
            <a:r>
              <a:rPr lang="pt-BR" sz="3200" smtClean="0"/>
              <a:t>)</a:t>
            </a:r>
            <a:endParaRPr lang="pt-BR" sz="3200"/>
          </a:p>
          <a:p>
            <a:r>
              <a:rPr lang="pt-BR" sz="3200"/>
              <a:t>Normo: ISO </a:t>
            </a:r>
            <a:r>
              <a:rPr lang="es-ES" sz="3200"/>
              <a:t>26324:2012</a:t>
            </a:r>
            <a:endParaRPr lang="pt-BR" sz="320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23831" y="3043246"/>
            <a:ext cx="3534769" cy="2919404"/>
          </a:xfrm>
          <a:prstGeom prst="rect">
            <a:avLst/>
          </a:prstGeom>
        </p:spPr>
      </p:pic>
      <p:pic>
        <p:nvPicPr>
          <p:cNvPr id="3" name="Picture 2"/>
          <p:cNvPicPr>
            <a:picLocks noChangeAspect="1"/>
          </p:cNvPicPr>
          <p:nvPr/>
        </p:nvPicPr>
        <p:blipFill>
          <a:blip r:embed="rId4"/>
          <a:stretch>
            <a:fillRect/>
          </a:stretch>
        </p:blipFill>
        <p:spPr>
          <a:xfrm>
            <a:off x="2034862" y="3043246"/>
            <a:ext cx="2871989" cy="3555796"/>
          </a:xfrm>
          <a:prstGeom prst="rect">
            <a:avLst/>
          </a:prstGeom>
        </p:spPr>
      </p:pic>
    </p:spTree>
    <p:extLst>
      <p:ext uri="{BB962C8B-B14F-4D97-AF65-F5344CB8AC3E}">
        <p14:creationId xmlns:p14="http://schemas.microsoft.com/office/powerpoint/2010/main" val="360152757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0"/>
            <a:ext cx="10058400" cy="1609344"/>
          </a:xfrm>
        </p:spPr>
        <p:txBody>
          <a:bodyPr/>
          <a:lstStyle/>
          <a:p>
            <a:r>
              <a:rPr lang="es-ES" smtClean="0"/>
              <a:t>DOI Foundation</a:t>
            </a:r>
            <a:endParaRPr lang="es-ES"/>
          </a:p>
        </p:txBody>
      </p:sp>
      <p:pic>
        <p:nvPicPr>
          <p:cNvPr id="5" name="Picture 4"/>
          <p:cNvPicPr>
            <a:picLocks noChangeAspect="1"/>
          </p:cNvPicPr>
          <p:nvPr/>
        </p:nvPicPr>
        <p:blipFill>
          <a:blip r:embed="rId3"/>
          <a:stretch>
            <a:fillRect/>
          </a:stretch>
        </p:blipFill>
        <p:spPr>
          <a:xfrm>
            <a:off x="1198636" y="1848829"/>
            <a:ext cx="9439208" cy="4893261"/>
          </a:xfrm>
          <a:prstGeom prst="rect">
            <a:avLst/>
          </a:prstGeom>
        </p:spPr>
      </p:pic>
    </p:spTree>
    <p:extLst>
      <p:ext uri="{BB962C8B-B14F-4D97-AF65-F5344CB8AC3E}">
        <p14:creationId xmlns:p14="http://schemas.microsoft.com/office/powerpoint/2010/main" val="4206841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0" y="0"/>
            <a:ext cx="12192000" cy="4182192"/>
          </a:xfrm>
          <a:prstGeom prst="rect">
            <a:avLst/>
          </a:prstGeom>
        </p:spPr>
      </p:pic>
      <p:pic>
        <p:nvPicPr>
          <p:cNvPr id="5" name="Picture 4"/>
          <p:cNvPicPr>
            <a:picLocks noChangeAspect="1"/>
          </p:cNvPicPr>
          <p:nvPr/>
        </p:nvPicPr>
        <p:blipFill>
          <a:blip r:embed="rId4"/>
          <a:stretch>
            <a:fillRect/>
          </a:stretch>
        </p:blipFill>
        <p:spPr>
          <a:xfrm>
            <a:off x="0" y="1583629"/>
            <a:ext cx="9382125" cy="2638425"/>
          </a:xfrm>
          <a:prstGeom prst="rect">
            <a:avLst/>
          </a:prstGeom>
        </p:spPr>
      </p:pic>
      <p:pic>
        <p:nvPicPr>
          <p:cNvPr id="6" name="Picture 5"/>
          <p:cNvPicPr>
            <a:picLocks noChangeAspect="1"/>
          </p:cNvPicPr>
          <p:nvPr/>
        </p:nvPicPr>
        <p:blipFill>
          <a:blip r:embed="rId5"/>
          <a:stretch>
            <a:fillRect/>
          </a:stretch>
        </p:blipFill>
        <p:spPr>
          <a:xfrm>
            <a:off x="388216" y="3065906"/>
            <a:ext cx="11803784" cy="3792094"/>
          </a:xfrm>
          <a:prstGeom prst="rect">
            <a:avLst/>
          </a:prstGeom>
        </p:spPr>
      </p:pic>
      <p:sp>
        <p:nvSpPr>
          <p:cNvPr id="7" name="Rectangle 6"/>
          <p:cNvSpPr/>
          <p:nvPr/>
        </p:nvSpPr>
        <p:spPr>
          <a:xfrm>
            <a:off x="1705232" y="0"/>
            <a:ext cx="2026509" cy="988541"/>
          </a:xfrm>
          <a:prstGeom prst="rect">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 name="Rectangle 7"/>
          <p:cNvSpPr/>
          <p:nvPr/>
        </p:nvSpPr>
        <p:spPr>
          <a:xfrm>
            <a:off x="918518" y="1701613"/>
            <a:ext cx="2026509" cy="809067"/>
          </a:xfrm>
          <a:prstGeom prst="rect">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 name="Rectangle 8"/>
          <p:cNvSpPr/>
          <p:nvPr/>
        </p:nvSpPr>
        <p:spPr>
          <a:xfrm>
            <a:off x="11096368" y="3026044"/>
            <a:ext cx="1095632" cy="988541"/>
          </a:xfrm>
          <a:prstGeom prst="rect">
            <a:avLst/>
          </a:prstGeom>
          <a:noFill/>
          <a:ln w="254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79194671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DOI-Strukturo</a:t>
            </a:r>
            <a:endParaRPr lang="es-ES"/>
          </a:p>
        </p:txBody>
      </p:sp>
      <p:sp>
        <p:nvSpPr>
          <p:cNvPr id="4" name="Rectangle 3"/>
          <p:cNvSpPr/>
          <p:nvPr/>
        </p:nvSpPr>
        <p:spPr>
          <a:xfrm>
            <a:off x="-92522" y="2303758"/>
            <a:ext cx="12377043" cy="1323439"/>
          </a:xfrm>
          <a:prstGeom prst="rect">
            <a:avLst/>
          </a:prstGeom>
        </p:spPr>
        <p:txBody>
          <a:bodyPr wrap="none">
            <a:spAutoFit/>
          </a:bodyPr>
          <a:lstStyle/>
          <a:p>
            <a:r>
              <a:rPr lang="es-ES" sz="8000" smtClean="0">
                <a:latin typeface="+mj-lt"/>
                <a:ea typeface="Calibri" panose="020F0502020204030204" pitchFamily="34" charset="0"/>
                <a:cs typeface="Times New Roman" panose="02020603050405020304" pitchFamily="18" charset="0"/>
              </a:rPr>
              <a:t>https://doi.org/10.1075/wlp.8.15gob</a:t>
            </a:r>
            <a:endParaRPr lang="es-ES" sz="8000">
              <a:solidFill>
                <a:srgbClr val="FF0000"/>
              </a:solidFill>
              <a:latin typeface="+mj-lt"/>
            </a:endParaRPr>
          </a:p>
        </p:txBody>
      </p:sp>
      <p:pic>
        <p:nvPicPr>
          <p:cNvPr id="5" name="Picture 4"/>
          <p:cNvPicPr>
            <a:picLocks noChangeAspect="1"/>
          </p:cNvPicPr>
          <p:nvPr/>
        </p:nvPicPr>
        <p:blipFill>
          <a:blip r:embed="rId3"/>
          <a:stretch>
            <a:fillRect/>
          </a:stretch>
        </p:blipFill>
        <p:spPr>
          <a:xfrm>
            <a:off x="3148253" y="4084629"/>
            <a:ext cx="164606" cy="1286367"/>
          </a:xfrm>
          <a:prstGeom prst="rect">
            <a:avLst/>
          </a:prstGeom>
        </p:spPr>
      </p:pic>
      <p:pic>
        <p:nvPicPr>
          <p:cNvPr id="6" name="Picture 5"/>
          <p:cNvPicPr>
            <a:picLocks noChangeAspect="1"/>
          </p:cNvPicPr>
          <p:nvPr/>
        </p:nvPicPr>
        <p:blipFill>
          <a:blip r:embed="rId3"/>
          <a:stretch>
            <a:fillRect/>
          </a:stretch>
        </p:blipFill>
        <p:spPr>
          <a:xfrm>
            <a:off x="6096000" y="3836979"/>
            <a:ext cx="164606" cy="1286367"/>
          </a:xfrm>
          <a:prstGeom prst="rect">
            <a:avLst/>
          </a:prstGeom>
        </p:spPr>
      </p:pic>
      <p:pic>
        <p:nvPicPr>
          <p:cNvPr id="7" name="Picture 6"/>
          <p:cNvPicPr>
            <a:picLocks noChangeAspect="1"/>
          </p:cNvPicPr>
          <p:nvPr/>
        </p:nvPicPr>
        <p:blipFill>
          <a:blip r:embed="rId4"/>
          <a:stretch>
            <a:fillRect/>
          </a:stretch>
        </p:blipFill>
        <p:spPr>
          <a:xfrm>
            <a:off x="9818694" y="3969224"/>
            <a:ext cx="164606" cy="1286367"/>
          </a:xfrm>
          <a:prstGeom prst="rect">
            <a:avLst/>
          </a:prstGeom>
        </p:spPr>
      </p:pic>
      <p:sp>
        <p:nvSpPr>
          <p:cNvPr id="8" name="TextBox 7"/>
          <p:cNvSpPr txBox="1"/>
          <p:nvPr/>
        </p:nvSpPr>
        <p:spPr>
          <a:xfrm>
            <a:off x="2622990" y="5643762"/>
            <a:ext cx="1222066" cy="369332"/>
          </a:xfrm>
          <a:prstGeom prst="rect">
            <a:avLst/>
          </a:prstGeom>
          <a:noFill/>
        </p:spPr>
        <p:txBody>
          <a:bodyPr wrap="none" rtlCol="0">
            <a:spAutoFit/>
          </a:bodyPr>
          <a:lstStyle/>
          <a:p>
            <a:r>
              <a:rPr lang="es-ES" smtClean="0"/>
              <a:t>Dosierujo</a:t>
            </a:r>
            <a:endParaRPr lang="es-ES"/>
          </a:p>
        </p:txBody>
      </p:sp>
      <p:sp>
        <p:nvSpPr>
          <p:cNvPr id="9" name="TextBox 8"/>
          <p:cNvSpPr txBox="1"/>
          <p:nvPr/>
        </p:nvSpPr>
        <p:spPr>
          <a:xfrm>
            <a:off x="4884937" y="5643762"/>
            <a:ext cx="2546274" cy="369332"/>
          </a:xfrm>
          <a:prstGeom prst="rect">
            <a:avLst/>
          </a:prstGeom>
          <a:noFill/>
        </p:spPr>
        <p:txBody>
          <a:bodyPr wrap="none" rtlCol="0">
            <a:spAutoFit/>
          </a:bodyPr>
          <a:lstStyle/>
          <a:p>
            <a:r>
              <a:rPr lang="es-ES" smtClean="0"/>
              <a:t>Prefikso por eldoninto</a:t>
            </a:r>
            <a:endParaRPr lang="es-ES"/>
          </a:p>
        </p:txBody>
      </p:sp>
      <p:sp>
        <p:nvSpPr>
          <p:cNvPr id="10" name="TextBox 9"/>
          <p:cNvSpPr txBox="1"/>
          <p:nvPr/>
        </p:nvSpPr>
        <p:spPr>
          <a:xfrm>
            <a:off x="8379031" y="5597618"/>
            <a:ext cx="2963312" cy="369332"/>
          </a:xfrm>
          <a:prstGeom prst="rect">
            <a:avLst/>
          </a:prstGeom>
          <a:noFill/>
        </p:spPr>
        <p:txBody>
          <a:bodyPr wrap="none" rtlCol="0">
            <a:spAutoFit/>
          </a:bodyPr>
          <a:lstStyle/>
          <a:p>
            <a:r>
              <a:rPr lang="es-ES" smtClean="0"/>
              <a:t>Sufikso por la bita objekto</a:t>
            </a:r>
            <a:endParaRPr lang="es-ES"/>
          </a:p>
        </p:txBody>
      </p:sp>
    </p:spTree>
    <p:extLst>
      <p:ext uri="{BB962C8B-B14F-4D97-AF65-F5344CB8AC3E}">
        <p14:creationId xmlns:p14="http://schemas.microsoft.com/office/powerpoint/2010/main" val="156013500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0" y="0"/>
            <a:ext cx="12192000" cy="6014658"/>
          </a:xfrm>
          <a:prstGeom prst="rect">
            <a:avLst/>
          </a:prstGeom>
        </p:spPr>
      </p:pic>
      <p:pic>
        <p:nvPicPr>
          <p:cNvPr id="5" name="Picture 4"/>
          <p:cNvPicPr>
            <a:picLocks noChangeAspect="1"/>
          </p:cNvPicPr>
          <p:nvPr/>
        </p:nvPicPr>
        <p:blipFill>
          <a:blip r:embed="rId4"/>
          <a:stretch>
            <a:fillRect/>
          </a:stretch>
        </p:blipFill>
        <p:spPr>
          <a:xfrm>
            <a:off x="8181703" y="4778653"/>
            <a:ext cx="3562893" cy="882094"/>
          </a:xfrm>
          <a:prstGeom prst="rect">
            <a:avLst/>
          </a:prstGeom>
          <a:ln w="3175">
            <a:solidFill>
              <a:schemeClr val="accent1"/>
            </a:solidFill>
          </a:ln>
        </p:spPr>
      </p:pic>
    </p:spTree>
    <p:extLst>
      <p:ext uri="{BB962C8B-B14F-4D97-AF65-F5344CB8AC3E}">
        <p14:creationId xmlns:p14="http://schemas.microsoft.com/office/powerpoint/2010/main" val="31050759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9027531" y="1392813"/>
            <a:ext cx="2762136" cy="2164036"/>
          </a:xfrm>
          <a:prstGeom prst="rect">
            <a:avLst/>
          </a:prstGeom>
        </p:spPr>
      </p:pic>
      <p:pic>
        <p:nvPicPr>
          <p:cNvPr id="6" name="Picture 5"/>
          <p:cNvPicPr>
            <a:picLocks noChangeAspect="1"/>
          </p:cNvPicPr>
          <p:nvPr/>
        </p:nvPicPr>
        <p:blipFill>
          <a:blip r:embed="rId4"/>
          <a:stretch>
            <a:fillRect/>
          </a:stretch>
        </p:blipFill>
        <p:spPr>
          <a:xfrm>
            <a:off x="8541168" y="3329316"/>
            <a:ext cx="2143125" cy="2143125"/>
          </a:xfrm>
          <a:prstGeom prst="rect">
            <a:avLst/>
          </a:prstGeom>
        </p:spPr>
      </p:pic>
      <p:sp>
        <p:nvSpPr>
          <p:cNvPr id="2" name="Title 1"/>
          <p:cNvSpPr>
            <a:spLocks noGrp="1"/>
          </p:cNvSpPr>
          <p:nvPr>
            <p:ph type="title"/>
          </p:nvPr>
        </p:nvSpPr>
        <p:spPr>
          <a:xfrm>
            <a:off x="1066800" y="22509"/>
            <a:ext cx="10058400" cy="1609344"/>
          </a:xfrm>
        </p:spPr>
        <p:txBody>
          <a:bodyPr/>
          <a:lstStyle/>
          <a:p>
            <a:r>
              <a:rPr lang="es-ES" smtClean="0"/>
              <a:t>Materialoj submetitaj al deponleĝo</a:t>
            </a:r>
            <a:endParaRPr lang="es-ES"/>
          </a:p>
        </p:txBody>
      </p:sp>
      <p:sp>
        <p:nvSpPr>
          <p:cNvPr id="3" name="Content Placeholder 2"/>
          <p:cNvSpPr>
            <a:spLocks noGrp="1"/>
          </p:cNvSpPr>
          <p:nvPr>
            <p:ph idx="1"/>
          </p:nvPr>
        </p:nvSpPr>
        <p:spPr>
          <a:xfrm>
            <a:off x="299622" y="1192225"/>
            <a:ext cx="7079971" cy="5698901"/>
          </a:xfrm>
        </p:spPr>
        <p:txBody>
          <a:bodyPr>
            <a:normAutofit fontScale="92500" lnSpcReduction="20000"/>
          </a:bodyPr>
          <a:lstStyle/>
          <a:p>
            <a:pPr>
              <a:buFont typeface="Arial" panose="020B0604020202020204" pitchFamily="34" charset="0"/>
              <a:buChar char="•"/>
            </a:pPr>
            <a:r>
              <a:rPr lang="es-ES" smtClean="0"/>
              <a:t>Libroj kaj broŝuroj. </a:t>
            </a:r>
          </a:p>
          <a:p>
            <a:pPr>
              <a:buFont typeface="Arial" panose="020B0604020202020204" pitchFamily="34" charset="0"/>
              <a:buChar char="•"/>
            </a:pPr>
            <a:r>
              <a:rPr lang="es-ES" smtClean="0"/>
              <a:t>Seriaĵoj: gazetoj, jarlibroj, ĵurnaloj,bultenoj, ktp.</a:t>
            </a:r>
          </a:p>
          <a:p>
            <a:pPr>
              <a:buFont typeface="Arial" panose="020B0604020202020204" pitchFamily="34" charset="0"/>
              <a:buChar char="•"/>
            </a:pPr>
            <a:r>
              <a:rPr lang="es-ES" smtClean="0"/>
              <a:t>Flugfolioj </a:t>
            </a:r>
            <a:r>
              <a:rPr lang="es-ES"/>
              <a:t>kun disvastiga </a:t>
            </a:r>
            <a:r>
              <a:rPr lang="es-ES" smtClean="0"/>
              <a:t>celo (ne komercaj reklamiloj).  </a:t>
            </a:r>
          </a:p>
          <a:p>
            <a:pPr>
              <a:buFont typeface="Arial" panose="020B0604020202020204" pitchFamily="34" charset="0"/>
              <a:buChar char="•"/>
            </a:pPr>
            <a:r>
              <a:rPr lang="es-ES" smtClean="0"/>
              <a:t>Partituroj.</a:t>
            </a:r>
            <a:endParaRPr lang="es-ES"/>
          </a:p>
          <a:p>
            <a:pPr>
              <a:buFont typeface="Arial" panose="020B0604020202020204" pitchFamily="34" charset="0"/>
              <a:buChar char="•"/>
            </a:pPr>
            <a:r>
              <a:rPr lang="es-ES" smtClean="0"/>
              <a:t>Gravuraĵoj originalaj realigitaj per kiu ajn tekniko. </a:t>
            </a:r>
            <a:endParaRPr lang="es-ES"/>
          </a:p>
          <a:p>
            <a:pPr>
              <a:buFont typeface="Arial" panose="020B0604020202020204" pitchFamily="34" charset="0"/>
              <a:buChar char="•"/>
            </a:pPr>
            <a:r>
              <a:rPr lang="es-ES" smtClean="0"/>
              <a:t>Fotografaĵoj publikigitaj.</a:t>
            </a:r>
            <a:endParaRPr lang="es-ES"/>
          </a:p>
          <a:p>
            <a:pPr>
              <a:buFont typeface="Arial" panose="020B0604020202020204" pitchFamily="34" charset="0"/>
              <a:buChar char="•"/>
            </a:pPr>
            <a:r>
              <a:rPr lang="es-ES" smtClean="0"/>
              <a:t>Afiŝoj, bildkartoj, ludkartoj, poŝtkartoj, ktp. </a:t>
            </a:r>
            <a:endParaRPr lang="es-ES"/>
          </a:p>
          <a:p>
            <a:pPr>
              <a:buFont typeface="Arial" panose="020B0604020202020204" pitchFamily="34" charset="0"/>
              <a:buChar char="•"/>
            </a:pPr>
            <a:r>
              <a:rPr lang="es-ES" smtClean="0"/>
              <a:t>Lernolibroj.</a:t>
            </a:r>
            <a:endParaRPr lang="es-ES"/>
          </a:p>
          <a:p>
            <a:pPr>
              <a:buFont typeface="Arial" panose="020B0604020202020204" pitchFamily="34" charset="0"/>
              <a:buChar char="•"/>
            </a:pPr>
            <a:r>
              <a:rPr lang="es-ES" smtClean="0"/>
              <a:t>Ĉiaj mapoj.</a:t>
            </a:r>
            <a:endParaRPr lang="es-ES"/>
          </a:p>
          <a:p>
            <a:pPr>
              <a:buFont typeface="Arial" panose="020B0604020202020204" pitchFamily="34" charset="0"/>
              <a:buChar char="•"/>
            </a:pPr>
            <a:r>
              <a:rPr lang="es-ES" smtClean="0"/>
              <a:t>Sonaj dokumentoj.</a:t>
            </a:r>
            <a:endParaRPr lang="es-ES"/>
          </a:p>
          <a:p>
            <a:pPr>
              <a:buFont typeface="Arial" panose="020B0604020202020204" pitchFamily="34" charset="0"/>
              <a:buChar char="•"/>
            </a:pPr>
            <a:r>
              <a:rPr lang="es-ES" smtClean="0"/>
              <a:t>Aŭdvidaj dokumentoj.</a:t>
            </a:r>
            <a:endParaRPr lang="es-ES"/>
          </a:p>
          <a:p>
            <a:pPr>
              <a:buFont typeface="Arial" panose="020B0604020202020204" pitchFamily="34" charset="0"/>
              <a:buChar char="•"/>
            </a:pPr>
            <a:r>
              <a:rPr lang="es-ES" smtClean="0"/>
              <a:t>Mikroformoj</a:t>
            </a:r>
            <a:r>
              <a:rPr lang="es-ES"/>
              <a:t>.</a:t>
            </a:r>
          </a:p>
          <a:p>
            <a:pPr>
              <a:buFont typeface="Arial" panose="020B0604020202020204" pitchFamily="34" charset="0"/>
              <a:buChar char="•"/>
            </a:pPr>
            <a:r>
              <a:rPr lang="es-ES" smtClean="0"/>
              <a:t>Bitaj dokumentoj en kiu ajn portilo.</a:t>
            </a:r>
          </a:p>
          <a:p>
            <a:pPr>
              <a:buFont typeface="Arial" panose="020B0604020202020204" pitchFamily="34" charset="0"/>
              <a:buChar char="•"/>
            </a:pPr>
            <a:r>
              <a:rPr lang="es-ES" smtClean="0"/>
              <a:t>Retejoj </a:t>
            </a:r>
            <a:endParaRPr lang="es-ES"/>
          </a:p>
          <a:p>
            <a:pPr>
              <a:buFont typeface="Arial" panose="020B0604020202020204" pitchFamily="34" charset="0"/>
              <a:buChar char="•"/>
            </a:pPr>
            <a:r>
              <a:rPr lang="es-ES" smtClean="0"/>
              <a:t>Filmoj dokumentaj aŭ fikciaj. </a:t>
            </a:r>
          </a:p>
          <a:p>
            <a:pPr>
              <a:buFont typeface="Arial" panose="020B0604020202020204" pitchFamily="34" charset="0"/>
              <a:buChar char="•"/>
            </a:pPr>
            <a:r>
              <a:rPr lang="es-ES" smtClean="0"/>
              <a:t>…</a:t>
            </a:r>
            <a:endParaRPr lang="es-ES"/>
          </a:p>
        </p:txBody>
      </p:sp>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84965" y="1624196"/>
            <a:ext cx="1867431" cy="2162289"/>
          </a:xfrm>
          <a:prstGeom prst="rect">
            <a:avLst/>
          </a:prstGeom>
        </p:spPr>
      </p:pic>
      <p:pic>
        <p:nvPicPr>
          <p:cNvPr id="7" name="Picture 6"/>
          <p:cNvPicPr>
            <a:picLocks noChangeAspect="1"/>
          </p:cNvPicPr>
          <p:nvPr/>
        </p:nvPicPr>
        <p:blipFill>
          <a:blip r:embed="rId6"/>
          <a:stretch>
            <a:fillRect/>
          </a:stretch>
        </p:blipFill>
        <p:spPr>
          <a:xfrm>
            <a:off x="5985541" y="3795889"/>
            <a:ext cx="2029491" cy="1604341"/>
          </a:xfrm>
          <a:prstGeom prst="rect">
            <a:avLst/>
          </a:prstGeom>
        </p:spPr>
      </p:pic>
      <p:pic>
        <p:nvPicPr>
          <p:cNvPr id="8" name="Picture 7"/>
          <p:cNvPicPr>
            <a:picLocks noChangeAspect="1"/>
          </p:cNvPicPr>
          <p:nvPr/>
        </p:nvPicPr>
        <p:blipFill>
          <a:blip r:embed="rId7"/>
          <a:stretch>
            <a:fillRect/>
          </a:stretch>
        </p:blipFill>
        <p:spPr>
          <a:xfrm>
            <a:off x="7693707" y="5173086"/>
            <a:ext cx="1372575" cy="1416050"/>
          </a:xfrm>
          <a:prstGeom prst="rect">
            <a:avLst/>
          </a:prstGeom>
        </p:spPr>
      </p:pic>
      <p:sp>
        <p:nvSpPr>
          <p:cNvPr id="9" name="TextBox 8"/>
          <p:cNvSpPr txBox="1"/>
          <p:nvPr/>
        </p:nvSpPr>
        <p:spPr>
          <a:xfrm>
            <a:off x="9592418" y="5173086"/>
            <a:ext cx="2105063" cy="923330"/>
          </a:xfrm>
          <a:prstGeom prst="rect">
            <a:avLst/>
          </a:prstGeom>
          <a:noFill/>
        </p:spPr>
        <p:txBody>
          <a:bodyPr wrap="none" rtlCol="0">
            <a:spAutoFit/>
          </a:bodyPr>
          <a:lstStyle/>
          <a:p>
            <a:r>
              <a:rPr lang="es-ES" sz="5400" smtClean="0"/>
              <a:t>KTP…</a:t>
            </a:r>
            <a:endParaRPr lang="es-ES" sz="5400"/>
          </a:p>
        </p:txBody>
      </p:sp>
    </p:spTree>
    <p:extLst>
      <p:ext uri="{BB962C8B-B14F-4D97-AF65-F5344CB8AC3E}">
        <p14:creationId xmlns:p14="http://schemas.microsoft.com/office/powerpoint/2010/main" val="166133313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23836" y="927894"/>
            <a:ext cx="12239671" cy="4929187"/>
          </a:xfrm>
          <a:prstGeom prst="rect">
            <a:avLst/>
          </a:prstGeom>
        </p:spPr>
      </p:pic>
    </p:spTree>
    <p:extLst>
      <p:ext uri="{BB962C8B-B14F-4D97-AF65-F5344CB8AC3E}">
        <p14:creationId xmlns:p14="http://schemas.microsoft.com/office/powerpoint/2010/main" val="367320762"/>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33897" y="434521"/>
            <a:ext cx="12124206" cy="4687888"/>
          </a:xfrm>
          <a:prstGeom prst="rect">
            <a:avLst/>
          </a:prstGeom>
        </p:spPr>
      </p:pic>
      <p:pic>
        <p:nvPicPr>
          <p:cNvPr id="2" name="Picture 1"/>
          <p:cNvPicPr>
            <a:picLocks noChangeAspect="1"/>
          </p:cNvPicPr>
          <p:nvPr/>
        </p:nvPicPr>
        <p:blipFill>
          <a:blip r:embed="rId4"/>
          <a:stretch>
            <a:fillRect/>
          </a:stretch>
        </p:blipFill>
        <p:spPr>
          <a:xfrm>
            <a:off x="4668259" y="5106761"/>
            <a:ext cx="5067300" cy="1657350"/>
          </a:xfrm>
          <a:prstGeom prst="rect">
            <a:avLst/>
          </a:prstGeom>
        </p:spPr>
      </p:pic>
    </p:spTree>
    <p:extLst>
      <p:ext uri="{BB962C8B-B14F-4D97-AF65-F5344CB8AC3E}">
        <p14:creationId xmlns:p14="http://schemas.microsoft.com/office/powerpoint/2010/main" val="1916358220"/>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bg>
      <p:bgPr>
        <a:gradFill>
          <a:gsLst>
            <a:gs pos="0">
              <a:schemeClr val="accent5">
                <a:lumMod val="5000"/>
                <a:lumOff val="95000"/>
              </a:schemeClr>
            </a:gs>
            <a:gs pos="74000">
              <a:schemeClr val="accent5">
                <a:lumMod val="45000"/>
                <a:lumOff val="55000"/>
              </a:schemeClr>
            </a:gs>
            <a:gs pos="83000">
              <a:schemeClr val="accent5">
                <a:lumMod val="45000"/>
                <a:lumOff val="55000"/>
              </a:schemeClr>
            </a:gs>
            <a:gs pos="100000">
              <a:schemeClr val="accent5">
                <a:lumMod val="30000"/>
                <a:lumOff val="70000"/>
              </a:schemeClr>
            </a:gs>
          </a:gsLst>
          <a:lin ang="5400000" scaled="1"/>
        </a:gradFill>
        <a:effectLst/>
      </p:bgPr>
    </p:bg>
    <p:spTree>
      <p:nvGrpSpPr>
        <p:cNvPr id="1" name=""/>
        <p:cNvGrpSpPr/>
        <p:nvPr/>
      </p:nvGrpSpPr>
      <p:grpSpPr>
        <a:xfrm>
          <a:off x="0" y="0"/>
          <a:ext cx="0" cy="0"/>
          <a:chOff x="0" y="0"/>
          <a:chExt cx="0" cy="0"/>
        </a:xfrm>
      </p:grpSpPr>
      <p:sp>
        <p:nvSpPr>
          <p:cNvPr id="4" name="Title 1"/>
          <p:cNvSpPr>
            <a:spLocks noGrp="1"/>
          </p:cNvSpPr>
          <p:nvPr>
            <p:ph type="title"/>
          </p:nvPr>
        </p:nvSpPr>
        <p:spPr>
          <a:xfrm>
            <a:off x="2542151" y="2624328"/>
            <a:ext cx="7107698" cy="1609344"/>
          </a:xfrm>
        </p:spPr>
        <p:txBody>
          <a:bodyPr>
            <a:normAutofit/>
          </a:bodyPr>
          <a:lstStyle/>
          <a:p>
            <a:r>
              <a:rPr lang="es-ES" sz="8800" smtClean="0"/>
              <a:t>Aliaj identigiloj</a:t>
            </a:r>
            <a:endParaRPr lang="es-ES" sz="8800"/>
          </a:p>
        </p:txBody>
      </p:sp>
    </p:spTree>
    <p:extLst>
      <p:ext uri="{BB962C8B-B14F-4D97-AF65-F5344CB8AC3E}">
        <p14:creationId xmlns:p14="http://schemas.microsoft.com/office/powerpoint/2010/main" val="355901151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ISMN</a:t>
            </a:r>
            <a:br>
              <a:rPr lang="es-ES"/>
            </a:br>
            <a:endParaRPr lang="es-ES"/>
          </a:p>
        </p:txBody>
      </p:sp>
      <p:sp>
        <p:nvSpPr>
          <p:cNvPr id="4" name="Rectangle 3"/>
          <p:cNvSpPr/>
          <p:nvPr/>
        </p:nvSpPr>
        <p:spPr>
          <a:xfrm>
            <a:off x="1069848" y="1750183"/>
            <a:ext cx="10588752" cy="1569660"/>
          </a:xfrm>
          <a:prstGeom prst="rect">
            <a:avLst/>
          </a:prstGeom>
        </p:spPr>
        <p:txBody>
          <a:bodyPr wrap="square">
            <a:spAutoFit/>
          </a:bodyPr>
          <a:lstStyle/>
          <a:p>
            <a:r>
              <a:rPr lang="es-ES" sz="3200"/>
              <a:t>Internacia Norma </a:t>
            </a:r>
            <a:r>
              <a:rPr lang="es-ES" sz="3200" smtClean="0"/>
              <a:t>Muziknumero </a:t>
            </a:r>
            <a:r>
              <a:rPr lang="pt-BR" sz="3200" smtClean="0"/>
              <a:t>(</a:t>
            </a:r>
            <a:r>
              <a:rPr lang="es-ES" sz="3200" i="1"/>
              <a:t>International Standard Music Number</a:t>
            </a:r>
            <a:r>
              <a:rPr lang="pt-BR" sz="3200" smtClean="0"/>
              <a:t>)</a:t>
            </a:r>
            <a:endParaRPr lang="pt-BR" sz="3200"/>
          </a:p>
          <a:p>
            <a:r>
              <a:rPr lang="pt-BR" sz="3200"/>
              <a:t>Normo: </a:t>
            </a:r>
            <a:r>
              <a:rPr lang="pt-BR" sz="3200" smtClean="0"/>
              <a:t>ISO10957:1993</a:t>
            </a:r>
            <a:endParaRPr lang="pt-BR" sz="3200"/>
          </a:p>
        </p:txBody>
      </p:sp>
      <p:pic>
        <p:nvPicPr>
          <p:cNvPr id="5" name="Picture 4"/>
          <p:cNvPicPr>
            <a:picLocks noChangeAspect="1"/>
          </p:cNvPicPr>
          <p:nvPr/>
        </p:nvPicPr>
        <p:blipFill>
          <a:blip r:embed="rId3"/>
          <a:stretch>
            <a:fillRect/>
          </a:stretch>
        </p:blipFill>
        <p:spPr>
          <a:xfrm>
            <a:off x="6906462" y="3535792"/>
            <a:ext cx="3535986" cy="2914141"/>
          </a:xfrm>
          <a:prstGeom prst="rect">
            <a:avLst/>
          </a:prstGeom>
        </p:spPr>
      </p:pic>
      <p:pic>
        <p:nvPicPr>
          <p:cNvPr id="6" name="Picture 5"/>
          <p:cNvPicPr>
            <a:picLocks noChangeAspect="1"/>
          </p:cNvPicPr>
          <p:nvPr/>
        </p:nvPicPr>
        <p:blipFill>
          <a:blip r:embed="rId4"/>
          <a:stretch>
            <a:fillRect/>
          </a:stretch>
        </p:blipFill>
        <p:spPr>
          <a:xfrm>
            <a:off x="1660398" y="3525595"/>
            <a:ext cx="4167294" cy="3294304"/>
          </a:xfrm>
          <a:prstGeom prst="rect">
            <a:avLst/>
          </a:prstGeom>
        </p:spPr>
      </p:pic>
    </p:spTree>
    <p:extLst>
      <p:ext uri="{BB962C8B-B14F-4D97-AF65-F5344CB8AC3E}">
        <p14:creationId xmlns:p14="http://schemas.microsoft.com/office/powerpoint/2010/main" val="1309429724"/>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ISMN-Strukturo</a:t>
            </a:r>
            <a:endParaRPr lang="es-ES"/>
          </a:p>
        </p:txBody>
      </p:sp>
      <p:grpSp>
        <p:nvGrpSpPr>
          <p:cNvPr id="4" name="Group 3"/>
          <p:cNvGrpSpPr/>
          <p:nvPr/>
        </p:nvGrpSpPr>
        <p:grpSpPr>
          <a:xfrm>
            <a:off x="2033144" y="2093976"/>
            <a:ext cx="8732246" cy="4548469"/>
            <a:chOff x="1321620" y="1372558"/>
            <a:chExt cx="8732246" cy="4548469"/>
          </a:xfrm>
        </p:grpSpPr>
        <p:grpSp>
          <p:nvGrpSpPr>
            <p:cNvPr id="5" name="Group 4"/>
            <p:cNvGrpSpPr/>
            <p:nvPr/>
          </p:nvGrpSpPr>
          <p:grpSpPr>
            <a:xfrm>
              <a:off x="1321620" y="1372558"/>
              <a:ext cx="8732246" cy="4459791"/>
              <a:chOff x="101365" y="558524"/>
              <a:chExt cx="8732246" cy="4459791"/>
            </a:xfrm>
          </p:grpSpPr>
          <p:sp>
            <p:nvSpPr>
              <p:cNvPr id="8" name="Rectangle 7"/>
              <p:cNvSpPr/>
              <p:nvPr/>
            </p:nvSpPr>
            <p:spPr>
              <a:xfrm>
                <a:off x="101365" y="558524"/>
                <a:ext cx="8228535" cy="1323439"/>
              </a:xfrm>
              <a:prstGeom prst="rect">
                <a:avLst/>
              </a:prstGeom>
            </p:spPr>
            <p:txBody>
              <a:bodyPr wrap="none">
                <a:spAutoFit/>
              </a:bodyPr>
              <a:lstStyle/>
              <a:p>
                <a:r>
                  <a:rPr lang="es-ES" sz="8000" smtClean="0">
                    <a:latin typeface="+mj-lt"/>
                    <a:ea typeface="Calibri" panose="020F0502020204030204" pitchFamily="34" charset="0"/>
                    <a:cs typeface="Times New Roman" panose="02020603050405020304" pitchFamily="18" charset="0"/>
                  </a:rPr>
                  <a:t>ISMN 979-0-2306-7118-7</a:t>
                </a:r>
                <a:endParaRPr lang="es-ES" sz="8000">
                  <a:latin typeface="+mj-lt"/>
                </a:endParaRPr>
              </a:p>
            </p:txBody>
          </p:sp>
          <p:sp>
            <p:nvSpPr>
              <p:cNvPr id="10" name="TextBox 9"/>
              <p:cNvSpPr txBox="1"/>
              <p:nvPr/>
            </p:nvSpPr>
            <p:spPr>
              <a:xfrm>
                <a:off x="4568230" y="3230057"/>
                <a:ext cx="1170513" cy="646331"/>
              </a:xfrm>
              <a:prstGeom prst="rect">
                <a:avLst/>
              </a:prstGeom>
              <a:noFill/>
            </p:spPr>
            <p:txBody>
              <a:bodyPr wrap="none" rtlCol="0">
                <a:spAutoFit/>
              </a:bodyPr>
              <a:lstStyle/>
              <a:p>
                <a:r>
                  <a:rPr lang="es-ES" smtClean="0"/>
                  <a:t>Eldonista</a:t>
                </a:r>
              </a:p>
              <a:p>
                <a:r>
                  <a:rPr lang="es-ES" smtClean="0"/>
                  <a:t>kodo</a:t>
                </a:r>
                <a:endParaRPr lang="es-ES"/>
              </a:p>
            </p:txBody>
          </p:sp>
          <p:sp>
            <p:nvSpPr>
              <p:cNvPr id="11" name="TextBox 10"/>
              <p:cNvSpPr txBox="1"/>
              <p:nvPr/>
            </p:nvSpPr>
            <p:spPr>
              <a:xfrm>
                <a:off x="6100909" y="4648983"/>
                <a:ext cx="1122423" cy="369332"/>
              </a:xfrm>
              <a:prstGeom prst="rect">
                <a:avLst/>
              </a:prstGeom>
              <a:noFill/>
            </p:spPr>
            <p:txBody>
              <a:bodyPr wrap="none" rtlCol="0">
                <a:spAutoFit/>
              </a:bodyPr>
              <a:lstStyle/>
              <a:p>
                <a:r>
                  <a:rPr lang="es-ES"/>
                  <a:t>E</a:t>
                </a:r>
                <a:r>
                  <a:rPr lang="es-ES" smtClean="0"/>
                  <a:t>ldonaĵo</a:t>
                </a:r>
                <a:endParaRPr lang="es-ES"/>
              </a:p>
            </p:txBody>
          </p:sp>
          <p:sp>
            <p:nvSpPr>
              <p:cNvPr id="12" name="TextBox 11"/>
              <p:cNvSpPr txBox="1"/>
              <p:nvPr/>
            </p:nvSpPr>
            <p:spPr>
              <a:xfrm>
                <a:off x="7072873" y="3325544"/>
                <a:ext cx="1760738" cy="369332"/>
              </a:xfrm>
              <a:prstGeom prst="rect">
                <a:avLst/>
              </a:prstGeom>
              <a:noFill/>
            </p:spPr>
            <p:txBody>
              <a:bodyPr wrap="none" rtlCol="0">
                <a:spAutoFit/>
              </a:bodyPr>
              <a:lstStyle/>
              <a:p>
                <a:r>
                  <a:rPr lang="es-ES" smtClean="0"/>
                  <a:t>Kontrolnumero</a:t>
                </a:r>
                <a:endParaRPr lang="es-ES"/>
              </a:p>
            </p:txBody>
          </p:sp>
          <p:cxnSp>
            <p:nvCxnSpPr>
              <p:cNvPr id="13" name="Straight Arrow Connector 12"/>
              <p:cNvCxnSpPr/>
              <p:nvPr/>
            </p:nvCxnSpPr>
            <p:spPr>
              <a:xfrm>
                <a:off x="5153487" y="1761106"/>
                <a:ext cx="0" cy="120502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4" name="Picture 13"/>
              <p:cNvPicPr>
                <a:picLocks noChangeAspect="1"/>
              </p:cNvPicPr>
              <p:nvPr/>
            </p:nvPicPr>
            <p:blipFill>
              <a:blip r:embed="rId3"/>
              <a:stretch>
                <a:fillRect/>
              </a:stretch>
            </p:blipFill>
            <p:spPr>
              <a:xfrm>
                <a:off x="7870939" y="1943363"/>
                <a:ext cx="164606" cy="1286367"/>
              </a:xfrm>
              <a:prstGeom prst="rect">
                <a:avLst/>
              </a:prstGeom>
            </p:spPr>
          </p:pic>
          <p:cxnSp>
            <p:nvCxnSpPr>
              <p:cNvPr id="15" name="Straight Arrow Connector 14"/>
              <p:cNvCxnSpPr/>
              <p:nvPr/>
            </p:nvCxnSpPr>
            <p:spPr>
              <a:xfrm>
                <a:off x="3465781" y="1754697"/>
                <a:ext cx="0" cy="28702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6" name="Picture 15"/>
              <p:cNvPicPr>
                <a:picLocks noChangeAspect="1"/>
              </p:cNvPicPr>
              <p:nvPr/>
            </p:nvPicPr>
            <p:blipFill>
              <a:blip r:embed="rId4"/>
              <a:stretch>
                <a:fillRect/>
              </a:stretch>
            </p:blipFill>
            <p:spPr>
              <a:xfrm>
                <a:off x="6604971" y="1754697"/>
                <a:ext cx="152096" cy="2950720"/>
              </a:xfrm>
              <a:prstGeom prst="rect">
                <a:avLst/>
              </a:prstGeom>
            </p:spPr>
          </p:pic>
        </p:grpSp>
        <p:sp>
          <p:nvSpPr>
            <p:cNvPr id="7" name="TextBox 6"/>
            <p:cNvSpPr txBox="1"/>
            <p:nvPr/>
          </p:nvSpPr>
          <p:spPr>
            <a:xfrm>
              <a:off x="4105732" y="5551695"/>
              <a:ext cx="1344111" cy="369332"/>
            </a:xfrm>
            <a:prstGeom prst="rect">
              <a:avLst/>
            </a:prstGeom>
            <a:noFill/>
          </p:spPr>
          <p:txBody>
            <a:bodyPr wrap="square" rtlCol="0">
              <a:spAutoFit/>
            </a:bodyPr>
            <a:lstStyle/>
            <a:p>
              <a:r>
                <a:rPr lang="es-ES" smtClean="0"/>
                <a:t>EAN-kodo</a:t>
              </a:r>
              <a:endParaRPr lang="es-ES"/>
            </a:p>
          </p:txBody>
        </p:sp>
      </p:grpSp>
    </p:spTree>
    <p:extLst>
      <p:ext uri="{BB962C8B-B14F-4D97-AF65-F5344CB8AC3E}">
        <p14:creationId xmlns:p14="http://schemas.microsoft.com/office/powerpoint/2010/main" val="49603634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9848" y="0"/>
            <a:ext cx="10058400" cy="1609344"/>
          </a:xfrm>
        </p:spPr>
        <p:txBody>
          <a:bodyPr/>
          <a:lstStyle/>
          <a:p>
            <a:r>
              <a:rPr lang="es-ES" smtClean="0"/>
              <a:t>Internacia ISMN-agentejo</a:t>
            </a:r>
            <a:endParaRPr lang="es-ES"/>
          </a:p>
        </p:txBody>
      </p:sp>
      <p:pic>
        <p:nvPicPr>
          <p:cNvPr id="5" name="Picture 4"/>
          <p:cNvPicPr>
            <a:picLocks noChangeAspect="1"/>
          </p:cNvPicPr>
          <p:nvPr/>
        </p:nvPicPr>
        <p:blipFill>
          <a:blip r:embed="rId3"/>
          <a:stretch>
            <a:fillRect/>
          </a:stretch>
        </p:blipFill>
        <p:spPr>
          <a:xfrm>
            <a:off x="20348" y="1609344"/>
            <a:ext cx="12116520" cy="4687939"/>
          </a:xfrm>
          <a:prstGeom prst="rect">
            <a:avLst/>
          </a:prstGeom>
        </p:spPr>
      </p:pic>
    </p:spTree>
    <p:extLst>
      <p:ext uri="{BB962C8B-B14F-4D97-AF65-F5344CB8AC3E}">
        <p14:creationId xmlns:p14="http://schemas.microsoft.com/office/powerpoint/2010/main" val="1529344460"/>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9848" y="46482"/>
            <a:ext cx="10058400" cy="1609344"/>
          </a:xfrm>
        </p:spPr>
        <p:txBody>
          <a:bodyPr/>
          <a:lstStyle/>
          <a:p>
            <a:r>
              <a:rPr lang="es-ES" smtClean="0"/>
              <a:t>Hispana ISNM-Agentejo</a:t>
            </a:r>
            <a:endParaRPr lang="es-ES"/>
          </a:p>
        </p:txBody>
      </p:sp>
      <p:pic>
        <p:nvPicPr>
          <p:cNvPr id="4" name="Picture 3"/>
          <p:cNvPicPr>
            <a:picLocks noChangeAspect="1"/>
          </p:cNvPicPr>
          <p:nvPr/>
        </p:nvPicPr>
        <p:blipFill>
          <a:blip r:embed="rId3"/>
          <a:stretch>
            <a:fillRect/>
          </a:stretch>
        </p:blipFill>
        <p:spPr>
          <a:xfrm>
            <a:off x="3048" y="1538852"/>
            <a:ext cx="12192000" cy="5319148"/>
          </a:xfrm>
          <a:prstGeom prst="rect">
            <a:avLst/>
          </a:prstGeom>
        </p:spPr>
      </p:pic>
    </p:spTree>
    <p:extLst>
      <p:ext uri="{BB962C8B-B14F-4D97-AF65-F5344CB8AC3E}">
        <p14:creationId xmlns:p14="http://schemas.microsoft.com/office/powerpoint/2010/main" val="2746851791"/>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ISRc</a:t>
            </a:r>
            <a:r>
              <a:rPr lang="es-ES"/>
              <a:t/>
            </a:r>
            <a:br>
              <a:rPr lang="es-ES"/>
            </a:br>
            <a:endParaRPr lang="es-ES"/>
          </a:p>
        </p:txBody>
      </p:sp>
      <p:sp>
        <p:nvSpPr>
          <p:cNvPr id="4" name="Rectangle 3"/>
          <p:cNvSpPr/>
          <p:nvPr/>
        </p:nvSpPr>
        <p:spPr>
          <a:xfrm>
            <a:off x="1069848" y="1750183"/>
            <a:ext cx="10588752" cy="1569660"/>
          </a:xfrm>
          <a:prstGeom prst="rect">
            <a:avLst/>
          </a:prstGeom>
        </p:spPr>
        <p:txBody>
          <a:bodyPr wrap="square">
            <a:spAutoFit/>
          </a:bodyPr>
          <a:lstStyle/>
          <a:p>
            <a:r>
              <a:rPr lang="es-ES" sz="3200"/>
              <a:t>Internacia Norma </a:t>
            </a:r>
            <a:r>
              <a:rPr lang="es-ES" sz="3200" smtClean="0"/>
              <a:t>Codo por Registraĵoj </a:t>
            </a:r>
            <a:r>
              <a:rPr lang="pt-BR" sz="3200" smtClean="0"/>
              <a:t>(</a:t>
            </a:r>
            <a:r>
              <a:rPr lang="es-ES" sz="3200" i="1"/>
              <a:t>International Standard Recording Code</a:t>
            </a:r>
            <a:r>
              <a:rPr lang="pt-BR" sz="3200" smtClean="0"/>
              <a:t>)</a:t>
            </a:r>
            <a:endParaRPr lang="pt-BR" sz="3200"/>
          </a:p>
          <a:p>
            <a:r>
              <a:rPr lang="pt-BR" sz="3200"/>
              <a:t>Normo: </a:t>
            </a:r>
            <a:r>
              <a:rPr lang="pt-BR" sz="3200" smtClean="0"/>
              <a:t>ISO </a:t>
            </a:r>
            <a:r>
              <a:rPr lang="es-ES" sz="3200"/>
              <a:t>3901:2001</a:t>
            </a:r>
            <a:endParaRPr lang="pt-BR" sz="3200"/>
          </a:p>
        </p:txBody>
      </p:sp>
      <p:pic>
        <p:nvPicPr>
          <p:cNvPr id="5" name="Picture 4"/>
          <p:cNvPicPr>
            <a:picLocks noChangeAspect="1"/>
          </p:cNvPicPr>
          <p:nvPr/>
        </p:nvPicPr>
        <p:blipFill>
          <a:blip r:embed="rId3"/>
          <a:stretch>
            <a:fillRect/>
          </a:stretch>
        </p:blipFill>
        <p:spPr>
          <a:xfrm>
            <a:off x="6906462" y="3535792"/>
            <a:ext cx="3535986" cy="2914141"/>
          </a:xfrm>
          <a:prstGeom prst="rect">
            <a:avLst/>
          </a:prstGeom>
        </p:spPr>
      </p:pic>
      <p:pic>
        <p:nvPicPr>
          <p:cNvPr id="7" name="Picture 6"/>
          <p:cNvPicPr>
            <a:picLocks noChangeAspect="1"/>
          </p:cNvPicPr>
          <p:nvPr/>
        </p:nvPicPr>
        <p:blipFill>
          <a:blip r:embed="rId4"/>
          <a:stretch>
            <a:fillRect/>
          </a:stretch>
        </p:blipFill>
        <p:spPr>
          <a:xfrm>
            <a:off x="1918952" y="3392488"/>
            <a:ext cx="3412901" cy="2946263"/>
          </a:xfrm>
          <a:prstGeom prst="rect">
            <a:avLst/>
          </a:prstGeom>
        </p:spPr>
      </p:pic>
    </p:spTree>
    <p:extLst>
      <p:ext uri="{BB962C8B-B14F-4D97-AF65-F5344CB8AC3E}">
        <p14:creationId xmlns:p14="http://schemas.microsoft.com/office/powerpoint/2010/main" val="1062932476"/>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46200" y="0"/>
            <a:ext cx="9499600" cy="1609344"/>
          </a:xfrm>
        </p:spPr>
        <p:txBody>
          <a:bodyPr>
            <a:normAutofit/>
          </a:bodyPr>
          <a:lstStyle/>
          <a:p>
            <a:r>
              <a:rPr lang="en-US" smtClean="0"/>
              <a:t>International </a:t>
            </a:r>
            <a:r>
              <a:rPr lang="en-US"/>
              <a:t>Federation of the Phonographic Industry</a:t>
            </a:r>
            <a:endParaRPr lang="es-ES"/>
          </a:p>
        </p:txBody>
      </p:sp>
      <p:pic>
        <p:nvPicPr>
          <p:cNvPr id="4" name="Picture 3"/>
          <p:cNvPicPr>
            <a:picLocks noChangeAspect="1"/>
          </p:cNvPicPr>
          <p:nvPr/>
        </p:nvPicPr>
        <p:blipFill rotWithShape="1">
          <a:blip r:embed="rId3"/>
          <a:srcRect l="-268" t="-3297" r="268" b="7798"/>
          <a:stretch/>
        </p:blipFill>
        <p:spPr>
          <a:xfrm>
            <a:off x="1435440" y="1797077"/>
            <a:ext cx="9321120" cy="5060923"/>
          </a:xfrm>
          <a:prstGeom prst="rect">
            <a:avLst/>
          </a:prstGeom>
        </p:spPr>
      </p:pic>
    </p:spTree>
    <p:extLst>
      <p:ext uri="{BB962C8B-B14F-4D97-AF65-F5344CB8AC3E}">
        <p14:creationId xmlns:p14="http://schemas.microsoft.com/office/powerpoint/2010/main" val="598098269"/>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Hispana ISRC-Agentejo</a:t>
            </a:r>
            <a:endParaRPr lang="es-ES"/>
          </a:p>
        </p:txBody>
      </p:sp>
      <p:pic>
        <p:nvPicPr>
          <p:cNvPr id="5" name="Picture 4"/>
          <p:cNvPicPr>
            <a:picLocks noChangeAspect="1"/>
          </p:cNvPicPr>
          <p:nvPr/>
        </p:nvPicPr>
        <p:blipFill>
          <a:blip r:embed="rId3"/>
          <a:stretch>
            <a:fillRect/>
          </a:stretch>
        </p:blipFill>
        <p:spPr>
          <a:xfrm>
            <a:off x="0" y="1855453"/>
            <a:ext cx="12192000" cy="5002547"/>
          </a:xfrm>
          <a:prstGeom prst="rect">
            <a:avLst/>
          </a:prstGeom>
        </p:spPr>
      </p:pic>
    </p:spTree>
    <p:extLst>
      <p:ext uri="{BB962C8B-B14F-4D97-AF65-F5344CB8AC3E}">
        <p14:creationId xmlns:p14="http://schemas.microsoft.com/office/powerpoint/2010/main" val="40336747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0"/>
            <a:ext cx="10058400" cy="1609344"/>
          </a:xfrm>
        </p:spPr>
        <p:txBody>
          <a:bodyPr/>
          <a:lstStyle/>
          <a:p>
            <a:r>
              <a:rPr lang="es-ES" smtClean="0"/>
              <a:t>Provincaj deponejoj</a:t>
            </a:r>
            <a:endParaRPr lang="es-ES"/>
          </a:p>
        </p:txBody>
      </p:sp>
      <p:grpSp>
        <p:nvGrpSpPr>
          <p:cNvPr id="12" name="Group 11"/>
          <p:cNvGrpSpPr/>
          <p:nvPr/>
        </p:nvGrpSpPr>
        <p:grpSpPr>
          <a:xfrm>
            <a:off x="1824789" y="1302344"/>
            <a:ext cx="8542422" cy="5486399"/>
            <a:chOff x="5160215" y="1936453"/>
            <a:chExt cx="8542422" cy="5486399"/>
          </a:xfrm>
        </p:grpSpPr>
        <p:graphicFrame>
          <p:nvGraphicFramePr>
            <p:cNvPr id="4" name="Diagram 3"/>
            <p:cNvGraphicFramePr/>
            <p:nvPr>
              <p:extLst>
                <p:ext uri="{D42A27DB-BD31-4B8C-83A1-F6EECF244321}">
                  <p14:modId xmlns:p14="http://schemas.microsoft.com/office/powerpoint/2010/main" val="2792392361"/>
                </p:ext>
              </p:extLst>
            </p:nvPr>
          </p:nvGraphicFramePr>
          <p:xfrm>
            <a:off x="5160215" y="1936453"/>
            <a:ext cx="8542422" cy="548639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Curved Left Arrow 6"/>
            <p:cNvSpPr/>
            <p:nvPr/>
          </p:nvSpPr>
          <p:spPr>
            <a:xfrm>
              <a:off x="10595691" y="3259111"/>
              <a:ext cx="460045" cy="1997242"/>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chemeClr val="tx1"/>
                </a:solidFill>
              </a:endParaRPr>
            </a:p>
          </p:txBody>
        </p:sp>
        <p:sp>
          <p:nvSpPr>
            <p:cNvPr id="8" name="Curved Left Arrow 7"/>
            <p:cNvSpPr/>
            <p:nvPr/>
          </p:nvSpPr>
          <p:spPr>
            <a:xfrm flipH="1" flipV="1">
              <a:off x="7722266" y="3163187"/>
              <a:ext cx="456012" cy="2095941"/>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chemeClr val="tx1"/>
                </a:solidFill>
              </a:endParaRPr>
            </a:p>
          </p:txBody>
        </p:sp>
        <p:sp>
          <p:nvSpPr>
            <p:cNvPr id="9" name="TextBox 8"/>
            <p:cNvSpPr txBox="1"/>
            <p:nvPr/>
          </p:nvSpPr>
          <p:spPr>
            <a:xfrm>
              <a:off x="11284274" y="3564830"/>
              <a:ext cx="1339516" cy="646331"/>
            </a:xfrm>
            <a:prstGeom prst="rect">
              <a:avLst/>
            </a:prstGeom>
            <a:noFill/>
          </p:spPr>
          <p:txBody>
            <a:bodyPr wrap="square" rtlCol="0">
              <a:spAutoFit/>
            </a:bodyPr>
            <a:lstStyle/>
            <a:p>
              <a:r>
                <a:rPr lang="es-ES" smtClean="0">
                  <a:solidFill>
                    <a:schemeClr val="accent1">
                      <a:lumMod val="75000"/>
                    </a:schemeClr>
                  </a:solidFill>
                </a:rPr>
                <a:t>Deponataj eldonaĵoj</a:t>
              </a:r>
              <a:endParaRPr lang="es-ES">
                <a:solidFill>
                  <a:schemeClr val="accent1">
                    <a:lumMod val="75000"/>
                  </a:schemeClr>
                </a:solidFill>
              </a:endParaRPr>
            </a:p>
          </p:txBody>
        </p:sp>
        <p:sp>
          <p:nvSpPr>
            <p:cNvPr id="10" name="TextBox 9"/>
            <p:cNvSpPr txBox="1"/>
            <p:nvPr/>
          </p:nvSpPr>
          <p:spPr>
            <a:xfrm>
              <a:off x="5592657" y="3599590"/>
              <a:ext cx="1828798" cy="646331"/>
            </a:xfrm>
            <a:prstGeom prst="rect">
              <a:avLst/>
            </a:prstGeom>
            <a:noFill/>
          </p:spPr>
          <p:txBody>
            <a:bodyPr wrap="square" rtlCol="0">
              <a:spAutoFit/>
            </a:bodyPr>
            <a:lstStyle/>
            <a:p>
              <a:r>
                <a:rPr lang="es-ES" smtClean="0">
                  <a:solidFill>
                    <a:schemeClr val="accent1">
                      <a:lumMod val="75000"/>
                    </a:schemeClr>
                  </a:solidFill>
                </a:rPr>
                <a:t>Leĝa deponnumero</a:t>
              </a:r>
              <a:endParaRPr lang="es-ES">
                <a:solidFill>
                  <a:schemeClr val="accent1">
                    <a:lumMod val="75000"/>
                  </a:schemeClr>
                </a:solidFill>
              </a:endParaRPr>
            </a:p>
          </p:txBody>
        </p:sp>
      </p:grpSp>
    </p:spTree>
    <p:extLst>
      <p:ext uri="{BB962C8B-B14F-4D97-AF65-F5344CB8AC3E}">
        <p14:creationId xmlns:p14="http://schemas.microsoft.com/office/powerpoint/2010/main" val="1953260017"/>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ISrc-Strukturo</a:t>
            </a:r>
            <a:endParaRPr lang="es-ES"/>
          </a:p>
        </p:txBody>
      </p:sp>
      <p:grpSp>
        <p:nvGrpSpPr>
          <p:cNvPr id="4" name="Group 3"/>
          <p:cNvGrpSpPr/>
          <p:nvPr/>
        </p:nvGrpSpPr>
        <p:grpSpPr>
          <a:xfrm>
            <a:off x="1808291" y="2093976"/>
            <a:ext cx="8004114" cy="4793224"/>
            <a:chOff x="1321620" y="1372558"/>
            <a:chExt cx="8004114" cy="4793224"/>
          </a:xfrm>
        </p:grpSpPr>
        <p:grpSp>
          <p:nvGrpSpPr>
            <p:cNvPr id="5" name="Group 4"/>
            <p:cNvGrpSpPr/>
            <p:nvPr/>
          </p:nvGrpSpPr>
          <p:grpSpPr>
            <a:xfrm>
              <a:off x="1321620" y="1372558"/>
              <a:ext cx="8004114" cy="4793224"/>
              <a:chOff x="101365" y="558524"/>
              <a:chExt cx="8004114" cy="4793224"/>
            </a:xfrm>
          </p:grpSpPr>
          <p:sp>
            <p:nvSpPr>
              <p:cNvPr id="8" name="Rectangle 7"/>
              <p:cNvSpPr/>
              <p:nvPr/>
            </p:nvSpPr>
            <p:spPr>
              <a:xfrm>
                <a:off x="101365" y="558524"/>
                <a:ext cx="8004114" cy="1323439"/>
              </a:xfrm>
              <a:prstGeom prst="rect">
                <a:avLst/>
              </a:prstGeom>
            </p:spPr>
            <p:txBody>
              <a:bodyPr wrap="none">
                <a:spAutoFit/>
              </a:bodyPr>
              <a:lstStyle/>
              <a:p>
                <a:r>
                  <a:rPr lang="es-ES" sz="8000">
                    <a:latin typeface="+mj-lt"/>
                    <a:ea typeface="Calibri" panose="020F0502020204030204" pitchFamily="34" charset="0"/>
                    <a:cs typeface="Times New Roman" panose="02020603050405020304" pitchFamily="18" charset="0"/>
                  </a:rPr>
                  <a:t>ISRC FR-3T0-04-00018 </a:t>
                </a:r>
                <a:endParaRPr lang="es-ES" sz="8000">
                  <a:latin typeface="+mj-lt"/>
                </a:endParaRPr>
              </a:p>
            </p:txBody>
          </p:sp>
          <p:sp>
            <p:nvSpPr>
              <p:cNvPr id="10" name="TextBox 9"/>
              <p:cNvSpPr txBox="1"/>
              <p:nvPr/>
            </p:nvSpPr>
            <p:spPr>
              <a:xfrm>
                <a:off x="3022766" y="3178520"/>
                <a:ext cx="1355949" cy="646331"/>
              </a:xfrm>
              <a:prstGeom prst="rect">
                <a:avLst/>
              </a:prstGeom>
              <a:noFill/>
            </p:spPr>
            <p:txBody>
              <a:bodyPr wrap="none" rtlCol="0">
                <a:spAutoFit/>
              </a:bodyPr>
              <a:lstStyle/>
              <a:p>
                <a:r>
                  <a:rPr lang="es-ES" smtClean="0"/>
                  <a:t>Korporacia</a:t>
                </a:r>
              </a:p>
              <a:p>
                <a:r>
                  <a:rPr lang="es-ES" smtClean="0"/>
                  <a:t>kodo</a:t>
                </a:r>
                <a:endParaRPr lang="es-ES"/>
              </a:p>
            </p:txBody>
          </p:sp>
          <p:sp>
            <p:nvSpPr>
              <p:cNvPr id="11" name="TextBox 10"/>
              <p:cNvSpPr txBox="1"/>
              <p:nvPr/>
            </p:nvSpPr>
            <p:spPr>
              <a:xfrm>
                <a:off x="4013010" y="4705417"/>
                <a:ext cx="1890005" cy="646331"/>
              </a:xfrm>
              <a:prstGeom prst="rect">
                <a:avLst/>
              </a:prstGeom>
              <a:noFill/>
            </p:spPr>
            <p:txBody>
              <a:bodyPr wrap="none" rtlCol="0">
                <a:spAutoFit/>
              </a:bodyPr>
              <a:lstStyle/>
              <a:p>
                <a:r>
                  <a:rPr lang="es-ES" smtClean="0"/>
                  <a:t>Du lastaj ciferoj </a:t>
                </a:r>
              </a:p>
              <a:p>
                <a:r>
                  <a:rPr lang="es-ES" smtClean="0"/>
                  <a:t>de la jaro</a:t>
                </a:r>
                <a:endParaRPr lang="es-ES"/>
              </a:p>
            </p:txBody>
          </p:sp>
          <p:sp>
            <p:nvSpPr>
              <p:cNvPr id="12" name="TextBox 11"/>
              <p:cNvSpPr txBox="1"/>
              <p:nvPr/>
            </p:nvSpPr>
            <p:spPr>
              <a:xfrm>
                <a:off x="5658372" y="3178520"/>
                <a:ext cx="1680460" cy="646331"/>
              </a:xfrm>
              <a:prstGeom prst="rect">
                <a:avLst/>
              </a:prstGeom>
              <a:noFill/>
            </p:spPr>
            <p:txBody>
              <a:bodyPr wrap="none" rtlCol="0">
                <a:spAutoFit/>
              </a:bodyPr>
              <a:lstStyle/>
              <a:p>
                <a:r>
                  <a:rPr lang="es-ES" smtClean="0"/>
                  <a:t>Kodo asignita </a:t>
                </a:r>
              </a:p>
              <a:p>
                <a:r>
                  <a:rPr lang="es-ES" smtClean="0"/>
                  <a:t>al la sontrako</a:t>
                </a:r>
                <a:endParaRPr lang="es-ES"/>
              </a:p>
            </p:txBody>
          </p:sp>
          <p:cxnSp>
            <p:nvCxnSpPr>
              <p:cNvPr id="13" name="Straight Arrow Connector 12"/>
              <p:cNvCxnSpPr/>
              <p:nvPr/>
            </p:nvCxnSpPr>
            <p:spPr>
              <a:xfrm>
                <a:off x="3608023" y="1754697"/>
                <a:ext cx="0" cy="120502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4" name="Picture 13"/>
              <p:cNvPicPr>
                <a:picLocks noChangeAspect="1"/>
              </p:cNvPicPr>
              <p:nvPr/>
            </p:nvPicPr>
            <p:blipFill>
              <a:blip r:embed="rId3"/>
              <a:stretch>
                <a:fillRect/>
              </a:stretch>
            </p:blipFill>
            <p:spPr>
              <a:xfrm>
                <a:off x="6406451" y="1714026"/>
                <a:ext cx="164606" cy="1286367"/>
              </a:xfrm>
              <a:prstGeom prst="rect">
                <a:avLst/>
              </a:prstGeom>
            </p:spPr>
          </p:pic>
          <p:cxnSp>
            <p:nvCxnSpPr>
              <p:cNvPr id="15" name="Straight Arrow Connector 14"/>
              <p:cNvCxnSpPr/>
              <p:nvPr/>
            </p:nvCxnSpPr>
            <p:spPr>
              <a:xfrm>
                <a:off x="2435471" y="1754697"/>
                <a:ext cx="0" cy="28702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6" name="Picture 15"/>
              <p:cNvPicPr>
                <a:picLocks noChangeAspect="1"/>
              </p:cNvPicPr>
              <p:nvPr/>
            </p:nvPicPr>
            <p:blipFill>
              <a:blip r:embed="rId4"/>
              <a:stretch>
                <a:fillRect/>
              </a:stretch>
            </p:blipFill>
            <p:spPr>
              <a:xfrm>
                <a:off x="4884540" y="1754697"/>
                <a:ext cx="152096" cy="2950720"/>
              </a:xfrm>
              <a:prstGeom prst="rect">
                <a:avLst/>
              </a:prstGeom>
            </p:spPr>
          </p:pic>
        </p:grpSp>
        <p:sp>
          <p:nvSpPr>
            <p:cNvPr id="7" name="TextBox 6"/>
            <p:cNvSpPr txBox="1"/>
            <p:nvPr/>
          </p:nvSpPr>
          <p:spPr>
            <a:xfrm>
              <a:off x="2983670" y="5519451"/>
              <a:ext cx="1500904" cy="369332"/>
            </a:xfrm>
            <a:prstGeom prst="rect">
              <a:avLst/>
            </a:prstGeom>
            <a:noFill/>
          </p:spPr>
          <p:txBody>
            <a:bodyPr wrap="square" rtlCol="0">
              <a:spAutoFit/>
            </a:bodyPr>
            <a:lstStyle/>
            <a:p>
              <a:r>
                <a:rPr lang="es-ES" smtClean="0"/>
                <a:t>Landokodo</a:t>
              </a:r>
              <a:endParaRPr lang="es-ES"/>
            </a:p>
          </p:txBody>
        </p:sp>
      </p:grpSp>
    </p:spTree>
    <p:extLst>
      <p:ext uri="{BB962C8B-B14F-4D97-AF65-F5344CB8AC3E}">
        <p14:creationId xmlns:p14="http://schemas.microsoft.com/office/powerpoint/2010/main" val="2743083930"/>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0" y="235884"/>
            <a:ext cx="12192000" cy="5871077"/>
          </a:xfrm>
          <a:prstGeom prst="rect">
            <a:avLst/>
          </a:prstGeom>
        </p:spPr>
      </p:pic>
    </p:spTree>
    <p:extLst>
      <p:ext uri="{BB962C8B-B14F-4D97-AF65-F5344CB8AC3E}">
        <p14:creationId xmlns:p14="http://schemas.microsoft.com/office/powerpoint/2010/main" val="3658538235"/>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ISAN</a:t>
            </a:r>
            <a:r>
              <a:rPr lang="es-ES"/>
              <a:t/>
            </a:r>
            <a:br>
              <a:rPr lang="es-ES"/>
            </a:br>
            <a:endParaRPr lang="es-ES"/>
          </a:p>
        </p:txBody>
      </p:sp>
      <p:sp>
        <p:nvSpPr>
          <p:cNvPr id="4" name="Rectangle 3"/>
          <p:cNvSpPr/>
          <p:nvPr/>
        </p:nvSpPr>
        <p:spPr>
          <a:xfrm>
            <a:off x="1069848" y="1750183"/>
            <a:ext cx="10588752" cy="1569660"/>
          </a:xfrm>
          <a:prstGeom prst="rect">
            <a:avLst/>
          </a:prstGeom>
        </p:spPr>
        <p:txBody>
          <a:bodyPr wrap="square">
            <a:spAutoFit/>
          </a:bodyPr>
          <a:lstStyle/>
          <a:p>
            <a:r>
              <a:rPr lang="es-ES" sz="3200"/>
              <a:t>Internacia Norma </a:t>
            </a:r>
            <a:r>
              <a:rPr lang="es-ES" sz="3200" smtClean="0"/>
              <a:t>Numero por Aŭdvidaĵoj </a:t>
            </a:r>
            <a:r>
              <a:rPr lang="pt-BR" sz="3200" smtClean="0"/>
              <a:t>(</a:t>
            </a:r>
            <a:r>
              <a:rPr lang="es-ES" sz="3200" i="1"/>
              <a:t>International Standard </a:t>
            </a:r>
            <a:r>
              <a:rPr lang="es-ES" sz="3200" i="1" smtClean="0"/>
              <a:t>Audiovisual Number</a:t>
            </a:r>
            <a:r>
              <a:rPr lang="pt-BR" sz="3200" smtClean="0"/>
              <a:t>)</a:t>
            </a:r>
            <a:endParaRPr lang="pt-BR" sz="3200"/>
          </a:p>
          <a:p>
            <a:r>
              <a:rPr lang="pt-BR" sz="3200"/>
              <a:t>Normo: </a:t>
            </a:r>
            <a:r>
              <a:rPr lang="pt-BR" sz="3200" smtClean="0"/>
              <a:t>ISO </a:t>
            </a:r>
            <a:r>
              <a:rPr lang="es-ES" sz="3200"/>
              <a:t>15706:2002 </a:t>
            </a:r>
            <a:endParaRPr lang="pt-BR" sz="3200"/>
          </a:p>
        </p:txBody>
      </p:sp>
      <p:pic>
        <p:nvPicPr>
          <p:cNvPr id="5" name="Picture 4"/>
          <p:cNvPicPr>
            <a:picLocks noChangeAspect="1"/>
          </p:cNvPicPr>
          <p:nvPr/>
        </p:nvPicPr>
        <p:blipFill>
          <a:blip r:embed="rId3"/>
          <a:stretch>
            <a:fillRect/>
          </a:stretch>
        </p:blipFill>
        <p:spPr>
          <a:xfrm>
            <a:off x="6906462" y="3535792"/>
            <a:ext cx="3535986" cy="2914141"/>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08478" y="3363408"/>
            <a:ext cx="3531180" cy="3531180"/>
          </a:xfrm>
          <a:prstGeom prst="rect">
            <a:avLst/>
          </a:prstGeom>
        </p:spPr>
      </p:pic>
    </p:spTree>
    <p:extLst>
      <p:ext uri="{BB962C8B-B14F-4D97-AF65-F5344CB8AC3E}">
        <p14:creationId xmlns:p14="http://schemas.microsoft.com/office/powerpoint/2010/main" val="2776141275"/>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Internacia ISAN-Agentejo</a:t>
            </a:r>
            <a:endParaRPr lang="es-ES"/>
          </a:p>
        </p:txBody>
      </p:sp>
      <p:pic>
        <p:nvPicPr>
          <p:cNvPr id="4" name="Picture 3"/>
          <p:cNvPicPr>
            <a:picLocks noChangeAspect="1"/>
          </p:cNvPicPr>
          <p:nvPr/>
        </p:nvPicPr>
        <p:blipFill>
          <a:blip r:embed="rId3"/>
          <a:stretch>
            <a:fillRect/>
          </a:stretch>
        </p:blipFill>
        <p:spPr>
          <a:xfrm>
            <a:off x="317373" y="2093976"/>
            <a:ext cx="11563350" cy="3600450"/>
          </a:xfrm>
          <a:prstGeom prst="rect">
            <a:avLst/>
          </a:prstGeom>
        </p:spPr>
      </p:pic>
    </p:spTree>
    <p:extLst>
      <p:ext uri="{BB962C8B-B14F-4D97-AF65-F5344CB8AC3E}">
        <p14:creationId xmlns:p14="http://schemas.microsoft.com/office/powerpoint/2010/main" val="2677111705"/>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Hispana-Agentejo</a:t>
            </a:r>
            <a:endParaRPr lang="es-ES"/>
          </a:p>
        </p:txBody>
      </p:sp>
      <p:pic>
        <p:nvPicPr>
          <p:cNvPr id="5" name="Picture 4"/>
          <p:cNvPicPr>
            <a:picLocks noChangeAspect="1"/>
          </p:cNvPicPr>
          <p:nvPr/>
        </p:nvPicPr>
        <p:blipFill>
          <a:blip r:embed="rId3"/>
          <a:stretch>
            <a:fillRect/>
          </a:stretch>
        </p:blipFill>
        <p:spPr>
          <a:xfrm>
            <a:off x="0" y="1885503"/>
            <a:ext cx="12192000" cy="3957851"/>
          </a:xfrm>
          <a:prstGeom prst="rect">
            <a:avLst/>
          </a:prstGeom>
        </p:spPr>
      </p:pic>
    </p:spTree>
    <p:extLst>
      <p:ext uri="{BB962C8B-B14F-4D97-AF65-F5344CB8AC3E}">
        <p14:creationId xmlns:p14="http://schemas.microsoft.com/office/powerpoint/2010/main" val="397152038"/>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2833" y="-9770"/>
            <a:ext cx="10058400" cy="1609344"/>
          </a:xfrm>
        </p:spPr>
        <p:txBody>
          <a:bodyPr/>
          <a:lstStyle/>
          <a:p>
            <a:r>
              <a:rPr lang="es-ES" smtClean="0"/>
              <a:t>ISAn-Strukturo</a:t>
            </a:r>
            <a:endParaRPr lang="es-ES"/>
          </a:p>
        </p:txBody>
      </p:sp>
      <p:grpSp>
        <p:nvGrpSpPr>
          <p:cNvPr id="4" name="Group 3"/>
          <p:cNvGrpSpPr/>
          <p:nvPr/>
        </p:nvGrpSpPr>
        <p:grpSpPr>
          <a:xfrm>
            <a:off x="12063" y="1948661"/>
            <a:ext cx="12179940" cy="4632340"/>
            <a:chOff x="1321620" y="1372558"/>
            <a:chExt cx="13196030" cy="4632340"/>
          </a:xfrm>
        </p:grpSpPr>
        <p:grpSp>
          <p:nvGrpSpPr>
            <p:cNvPr id="5" name="Group 4"/>
            <p:cNvGrpSpPr/>
            <p:nvPr/>
          </p:nvGrpSpPr>
          <p:grpSpPr>
            <a:xfrm>
              <a:off x="1321620" y="1372558"/>
              <a:ext cx="13196030" cy="4632340"/>
              <a:chOff x="101365" y="558524"/>
              <a:chExt cx="13196030" cy="4632340"/>
            </a:xfrm>
          </p:grpSpPr>
          <p:sp>
            <p:nvSpPr>
              <p:cNvPr id="8" name="Rectangle 7"/>
              <p:cNvSpPr/>
              <p:nvPr/>
            </p:nvSpPr>
            <p:spPr>
              <a:xfrm>
                <a:off x="101365" y="558524"/>
                <a:ext cx="13196030" cy="1138773"/>
              </a:xfrm>
              <a:prstGeom prst="rect">
                <a:avLst/>
              </a:prstGeom>
            </p:spPr>
            <p:txBody>
              <a:bodyPr wrap="none">
                <a:spAutoFit/>
              </a:bodyPr>
              <a:lstStyle/>
              <a:p>
                <a:r>
                  <a:rPr lang="es-ES" sz="6800" smtClean="0">
                    <a:latin typeface="+mj-lt"/>
                    <a:ea typeface="Calibri" panose="020F0502020204030204" pitchFamily="34" charset="0"/>
                    <a:cs typeface="Times New Roman" panose="02020603050405020304" pitchFamily="18" charset="0"/>
                  </a:rPr>
                  <a:t>ISAN 0000-0000-811F-0000-R-0000-0000-U </a:t>
                </a:r>
                <a:endParaRPr lang="es-ES" sz="6800">
                  <a:latin typeface="+mj-lt"/>
                </a:endParaRPr>
              </a:p>
            </p:txBody>
          </p:sp>
          <p:sp>
            <p:nvSpPr>
              <p:cNvPr id="10" name="TextBox 9"/>
              <p:cNvSpPr txBox="1"/>
              <p:nvPr/>
            </p:nvSpPr>
            <p:spPr>
              <a:xfrm>
                <a:off x="6945620" y="3202968"/>
                <a:ext cx="1144853" cy="369332"/>
              </a:xfrm>
              <a:prstGeom prst="rect">
                <a:avLst/>
              </a:prstGeom>
              <a:noFill/>
            </p:spPr>
            <p:txBody>
              <a:bodyPr wrap="none" rtlCol="0">
                <a:spAutoFit/>
              </a:bodyPr>
              <a:lstStyle/>
              <a:p>
                <a:r>
                  <a:rPr lang="es-ES" smtClean="0"/>
                  <a:t>Episodo</a:t>
                </a:r>
              </a:p>
            </p:txBody>
          </p:sp>
          <p:sp>
            <p:nvSpPr>
              <p:cNvPr id="11" name="TextBox 10"/>
              <p:cNvSpPr txBox="1"/>
              <p:nvPr/>
            </p:nvSpPr>
            <p:spPr>
              <a:xfrm>
                <a:off x="10161528" y="4821532"/>
                <a:ext cx="929776" cy="369332"/>
              </a:xfrm>
              <a:prstGeom prst="rect">
                <a:avLst/>
              </a:prstGeom>
              <a:noFill/>
            </p:spPr>
            <p:txBody>
              <a:bodyPr wrap="none" rtlCol="0">
                <a:spAutoFit/>
              </a:bodyPr>
              <a:lstStyle/>
              <a:p>
                <a:r>
                  <a:rPr lang="es-ES" smtClean="0"/>
                  <a:t>Versio</a:t>
                </a:r>
                <a:endParaRPr lang="es-ES"/>
              </a:p>
            </p:txBody>
          </p:sp>
          <p:sp>
            <p:nvSpPr>
              <p:cNvPr id="12" name="TextBox 11"/>
              <p:cNvSpPr txBox="1"/>
              <p:nvPr/>
            </p:nvSpPr>
            <p:spPr>
              <a:xfrm>
                <a:off x="11675700" y="3151463"/>
                <a:ext cx="1600988" cy="923330"/>
              </a:xfrm>
              <a:prstGeom prst="rect">
                <a:avLst/>
              </a:prstGeom>
              <a:noFill/>
            </p:spPr>
            <p:txBody>
              <a:bodyPr wrap="none" rtlCol="0">
                <a:spAutoFit/>
              </a:bodyPr>
              <a:lstStyle/>
              <a:p>
                <a:r>
                  <a:rPr lang="es-ES" smtClean="0"/>
                  <a:t>Karaktro de </a:t>
                </a:r>
              </a:p>
              <a:p>
                <a:r>
                  <a:rPr lang="es-ES" smtClean="0"/>
                  <a:t>kontrolo </a:t>
                </a:r>
              </a:p>
              <a:p>
                <a:endParaRPr lang="es-ES"/>
              </a:p>
            </p:txBody>
          </p:sp>
          <p:cxnSp>
            <p:nvCxnSpPr>
              <p:cNvPr id="13" name="Straight Arrow Connector 12"/>
              <p:cNvCxnSpPr/>
              <p:nvPr/>
            </p:nvCxnSpPr>
            <p:spPr>
              <a:xfrm>
                <a:off x="7523578" y="1794725"/>
                <a:ext cx="0" cy="120502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4" name="Picture 13"/>
              <p:cNvPicPr>
                <a:picLocks noChangeAspect="1"/>
              </p:cNvPicPr>
              <p:nvPr/>
            </p:nvPicPr>
            <p:blipFill>
              <a:blip r:embed="rId3"/>
              <a:stretch>
                <a:fillRect/>
              </a:stretch>
            </p:blipFill>
            <p:spPr>
              <a:xfrm>
                <a:off x="12540169" y="1794725"/>
                <a:ext cx="164606" cy="1286367"/>
              </a:xfrm>
              <a:prstGeom prst="rect">
                <a:avLst/>
              </a:prstGeom>
            </p:spPr>
          </p:pic>
          <p:cxnSp>
            <p:nvCxnSpPr>
              <p:cNvPr id="15" name="Straight Arrow Connector 14"/>
              <p:cNvCxnSpPr/>
              <p:nvPr/>
            </p:nvCxnSpPr>
            <p:spPr>
              <a:xfrm>
                <a:off x="4378714" y="1754697"/>
                <a:ext cx="0" cy="28702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6" name="Picture 15"/>
              <p:cNvPicPr>
                <a:picLocks noChangeAspect="1"/>
              </p:cNvPicPr>
              <p:nvPr/>
            </p:nvPicPr>
            <p:blipFill>
              <a:blip r:embed="rId4"/>
              <a:stretch>
                <a:fillRect/>
              </a:stretch>
            </p:blipFill>
            <p:spPr>
              <a:xfrm>
                <a:off x="10561305" y="1754697"/>
                <a:ext cx="152096" cy="2950720"/>
              </a:xfrm>
              <a:prstGeom prst="rect">
                <a:avLst/>
              </a:prstGeom>
            </p:spPr>
          </p:pic>
        </p:grpSp>
        <p:sp>
          <p:nvSpPr>
            <p:cNvPr id="7" name="TextBox 6"/>
            <p:cNvSpPr txBox="1"/>
            <p:nvPr/>
          </p:nvSpPr>
          <p:spPr>
            <a:xfrm>
              <a:off x="5005766" y="5591577"/>
              <a:ext cx="1146118" cy="369332"/>
            </a:xfrm>
            <a:prstGeom prst="rect">
              <a:avLst/>
            </a:prstGeom>
            <a:noFill/>
          </p:spPr>
          <p:txBody>
            <a:bodyPr wrap="square" rtlCol="0">
              <a:spAutoFit/>
            </a:bodyPr>
            <a:lstStyle/>
            <a:p>
              <a:r>
                <a:rPr lang="es-ES" smtClean="0"/>
                <a:t>Radiko</a:t>
              </a:r>
              <a:endParaRPr lang="es-ES"/>
            </a:p>
          </p:txBody>
        </p:sp>
      </p:grpSp>
      <p:sp>
        <p:nvSpPr>
          <p:cNvPr id="3" name="Right Brace 2"/>
          <p:cNvSpPr/>
          <p:nvPr/>
        </p:nvSpPr>
        <p:spPr>
          <a:xfrm rot="16200000">
            <a:off x="3650941" y="-470086"/>
            <a:ext cx="618234" cy="421926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17" name="Right Brace 16"/>
          <p:cNvSpPr/>
          <p:nvPr/>
        </p:nvSpPr>
        <p:spPr>
          <a:xfrm rot="16200000">
            <a:off x="6515614" y="907010"/>
            <a:ext cx="618234" cy="1445396"/>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
        <p:nvSpPr>
          <p:cNvPr id="18" name="Right Brace 17"/>
          <p:cNvSpPr/>
          <p:nvPr/>
        </p:nvSpPr>
        <p:spPr>
          <a:xfrm rot="16200000">
            <a:off x="9400328" y="226500"/>
            <a:ext cx="618234" cy="2843576"/>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
          </a:p>
        </p:txBody>
      </p:sp>
    </p:spTree>
    <p:extLst>
      <p:ext uri="{BB962C8B-B14F-4D97-AF65-F5344CB8AC3E}">
        <p14:creationId xmlns:p14="http://schemas.microsoft.com/office/powerpoint/2010/main" val="3973471384"/>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5733" y="324974"/>
            <a:ext cx="10058400" cy="1609344"/>
          </a:xfrm>
        </p:spPr>
        <p:txBody>
          <a:bodyPr/>
          <a:lstStyle/>
          <a:p>
            <a:r>
              <a:rPr lang="es-ES" smtClean="0"/>
              <a:t>Dankon pro via atento!</a:t>
            </a:r>
            <a:endParaRPr lang="es-ES"/>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696683" y="2693520"/>
            <a:ext cx="4798634" cy="2437401"/>
          </a:xfrm>
        </p:spPr>
      </p:pic>
      <p:sp>
        <p:nvSpPr>
          <p:cNvPr id="3" name="TextBox 2"/>
          <p:cNvSpPr txBox="1"/>
          <p:nvPr/>
        </p:nvSpPr>
        <p:spPr>
          <a:xfrm>
            <a:off x="8064978" y="6120828"/>
            <a:ext cx="2946400" cy="369332"/>
          </a:xfrm>
          <a:prstGeom prst="rect">
            <a:avLst/>
          </a:prstGeom>
          <a:noFill/>
        </p:spPr>
        <p:txBody>
          <a:bodyPr wrap="square" rtlCol="0">
            <a:spAutoFit/>
          </a:bodyPr>
          <a:lstStyle/>
          <a:p>
            <a:r>
              <a:rPr lang="es-ES" smtClean="0">
                <a:solidFill>
                  <a:srgbClr val="C00000"/>
                </a:solidFill>
              </a:rPr>
              <a:t>biblioteko@esperanto.es</a:t>
            </a:r>
            <a:endParaRPr lang="es-ES">
              <a:solidFill>
                <a:srgbClr val="C00000"/>
              </a:solidFill>
            </a:endParaRPr>
          </a:p>
        </p:txBody>
      </p:sp>
    </p:spTree>
    <p:extLst>
      <p:ext uri="{BB962C8B-B14F-4D97-AF65-F5344CB8AC3E}">
        <p14:creationId xmlns:p14="http://schemas.microsoft.com/office/powerpoint/2010/main" val="348845981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Leĝa deponnumero</a:t>
            </a:r>
            <a:endParaRPr lang="es-ES"/>
          </a:p>
        </p:txBody>
      </p:sp>
      <p:grpSp>
        <p:nvGrpSpPr>
          <p:cNvPr id="4" name="Group 3"/>
          <p:cNvGrpSpPr/>
          <p:nvPr/>
        </p:nvGrpSpPr>
        <p:grpSpPr>
          <a:xfrm>
            <a:off x="3291110" y="1591499"/>
            <a:ext cx="5615876" cy="4755726"/>
            <a:chOff x="1667794" y="558524"/>
            <a:chExt cx="5615876" cy="4755726"/>
          </a:xfrm>
        </p:grpSpPr>
        <p:sp>
          <p:nvSpPr>
            <p:cNvPr id="5" name="Rectangle 4"/>
            <p:cNvSpPr/>
            <p:nvPr/>
          </p:nvSpPr>
          <p:spPr>
            <a:xfrm>
              <a:off x="1958301" y="558524"/>
              <a:ext cx="5325369" cy="1323439"/>
            </a:xfrm>
            <a:prstGeom prst="rect">
              <a:avLst/>
            </a:prstGeom>
          </p:spPr>
          <p:txBody>
            <a:bodyPr wrap="none">
              <a:spAutoFit/>
            </a:bodyPr>
            <a:lstStyle/>
            <a:p>
              <a:r>
                <a:rPr lang="es-ES" sz="8000">
                  <a:latin typeface="+mj-lt"/>
                  <a:ea typeface="Calibri" panose="020F0502020204030204" pitchFamily="34" charset="0"/>
                  <a:cs typeface="Times New Roman" panose="02020603050405020304" pitchFamily="18" charset="0"/>
                </a:rPr>
                <a:t>DL </a:t>
              </a:r>
              <a:r>
                <a:rPr lang="es-ES" sz="8000" smtClean="0">
                  <a:latin typeface="+mj-lt"/>
                  <a:ea typeface="Calibri" panose="020F0502020204030204" pitchFamily="34" charset="0"/>
                  <a:cs typeface="Times New Roman" panose="02020603050405020304" pitchFamily="18" charset="0"/>
                </a:rPr>
                <a:t>V 1560-2018</a:t>
              </a:r>
              <a:endParaRPr lang="es-ES" sz="8000">
                <a:latin typeface="+mj-lt"/>
              </a:endParaRPr>
            </a:p>
          </p:txBody>
        </p:sp>
        <p:sp>
          <p:nvSpPr>
            <p:cNvPr id="6" name="TextBox 5"/>
            <p:cNvSpPr txBox="1"/>
            <p:nvPr/>
          </p:nvSpPr>
          <p:spPr>
            <a:xfrm>
              <a:off x="1667794" y="4835229"/>
              <a:ext cx="1828800" cy="369332"/>
            </a:xfrm>
            <a:prstGeom prst="rect">
              <a:avLst/>
            </a:prstGeom>
            <a:noFill/>
          </p:spPr>
          <p:txBody>
            <a:bodyPr wrap="square" rtlCol="0">
              <a:spAutoFit/>
            </a:bodyPr>
            <a:lstStyle/>
            <a:p>
              <a:r>
                <a:rPr lang="es-ES" smtClean="0"/>
                <a:t>Leĝa Depono</a:t>
              </a:r>
              <a:endParaRPr lang="es-ES"/>
            </a:p>
          </p:txBody>
        </p:sp>
        <p:sp>
          <p:nvSpPr>
            <p:cNvPr id="7" name="TextBox 6"/>
            <p:cNvSpPr txBox="1"/>
            <p:nvPr/>
          </p:nvSpPr>
          <p:spPr>
            <a:xfrm>
              <a:off x="2809742" y="3357323"/>
              <a:ext cx="1107163" cy="369332"/>
            </a:xfrm>
            <a:prstGeom prst="rect">
              <a:avLst/>
            </a:prstGeom>
            <a:noFill/>
          </p:spPr>
          <p:txBody>
            <a:bodyPr wrap="none" rtlCol="0">
              <a:spAutoFit/>
            </a:bodyPr>
            <a:lstStyle/>
            <a:p>
              <a:r>
                <a:rPr lang="es-ES" smtClean="0"/>
                <a:t>Provinco</a:t>
              </a:r>
              <a:endParaRPr lang="es-ES"/>
            </a:p>
          </p:txBody>
        </p:sp>
        <p:sp>
          <p:nvSpPr>
            <p:cNvPr id="8" name="TextBox 7"/>
            <p:cNvSpPr txBox="1"/>
            <p:nvPr/>
          </p:nvSpPr>
          <p:spPr>
            <a:xfrm>
              <a:off x="3864832" y="4944918"/>
              <a:ext cx="1710468" cy="369332"/>
            </a:xfrm>
            <a:prstGeom prst="rect">
              <a:avLst/>
            </a:prstGeom>
            <a:noFill/>
          </p:spPr>
          <p:txBody>
            <a:bodyPr wrap="none" rtlCol="0">
              <a:spAutoFit/>
            </a:bodyPr>
            <a:lstStyle/>
            <a:p>
              <a:r>
                <a:rPr lang="es-ES" smtClean="0"/>
                <a:t>Deponnumero</a:t>
              </a:r>
              <a:endParaRPr lang="es-ES"/>
            </a:p>
          </p:txBody>
        </p:sp>
        <p:sp>
          <p:nvSpPr>
            <p:cNvPr id="9" name="TextBox 8"/>
            <p:cNvSpPr txBox="1"/>
            <p:nvPr/>
          </p:nvSpPr>
          <p:spPr>
            <a:xfrm>
              <a:off x="5728642" y="3353042"/>
              <a:ext cx="1305550" cy="369332"/>
            </a:xfrm>
            <a:prstGeom prst="rect">
              <a:avLst/>
            </a:prstGeom>
            <a:noFill/>
          </p:spPr>
          <p:txBody>
            <a:bodyPr wrap="none" rtlCol="0">
              <a:spAutoFit/>
            </a:bodyPr>
            <a:lstStyle/>
            <a:p>
              <a:r>
                <a:rPr lang="es-ES" smtClean="0"/>
                <a:t>Deponjaro</a:t>
              </a:r>
              <a:endParaRPr lang="es-ES"/>
            </a:p>
          </p:txBody>
        </p:sp>
        <p:cxnSp>
          <p:nvCxnSpPr>
            <p:cNvPr id="10" name="Straight Arrow Connector 9"/>
            <p:cNvCxnSpPr/>
            <p:nvPr/>
          </p:nvCxnSpPr>
          <p:spPr>
            <a:xfrm>
              <a:off x="3363324" y="1881963"/>
              <a:ext cx="0" cy="120502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2462571" y="1835160"/>
              <a:ext cx="0" cy="28702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cxnSp>
        <p:nvCxnSpPr>
          <p:cNvPr id="14" name="Straight Arrow Connector 13"/>
          <p:cNvCxnSpPr/>
          <p:nvPr/>
        </p:nvCxnSpPr>
        <p:spPr>
          <a:xfrm>
            <a:off x="6371887" y="2914938"/>
            <a:ext cx="0" cy="28702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7901290" y="2914938"/>
            <a:ext cx="0" cy="120502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0298056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126088" y="0"/>
            <a:ext cx="6228347" cy="6364776"/>
            <a:chOff x="360947" y="493224"/>
            <a:chExt cx="6228347" cy="6364776"/>
          </a:xfrm>
        </p:grpSpPr>
        <p:pic>
          <p:nvPicPr>
            <p:cNvPr id="5" name="Picture 4"/>
            <p:cNvPicPr>
              <a:picLocks noChangeAspect="1"/>
            </p:cNvPicPr>
            <p:nvPr/>
          </p:nvPicPr>
          <p:blipFill>
            <a:blip r:embed="rId3"/>
            <a:stretch>
              <a:fillRect/>
            </a:stretch>
          </p:blipFill>
          <p:spPr>
            <a:xfrm>
              <a:off x="360947" y="493224"/>
              <a:ext cx="5560034" cy="6364776"/>
            </a:xfrm>
            <a:prstGeom prst="rect">
              <a:avLst/>
            </a:prstGeom>
          </p:spPr>
        </p:pic>
        <p:sp>
          <p:nvSpPr>
            <p:cNvPr id="6" name="TextBox 5"/>
            <p:cNvSpPr txBox="1"/>
            <p:nvPr/>
          </p:nvSpPr>
          <p:spPr>
            <a:xfrm>
              <a:off x="4688305" y="3119408"/>
              <a:ext cx="1708484" cy="369332"/>
            </a:xfrm>
            <a:prstGeom prst="rect">
              <a:avLst/>
            </a:prstGeom>
            <a:solidFill>
              <a:schemeClr val="bg1"/>
            </a:solidFill>
          </p:spPr>
          <p:txBody>
            <a:bodyPr wrap="square" rtlCol="0">
              <a:spAutoFit/>
            </a:bodyPr>
            <a:lstStyle/>
            <a:p>
              <a:r>
                <a:rPr lang="es-ES" smtClean="0"/>
                <a:t>DL</a:t>
              </a:r>
              <a:endParaRPr lang="es-ES"/>
            </a:p>
          </p:txBody>
        </p:sp>
        <p:sp>
          <p:nvSpPr>
            <p:cNvPr id="7" name="TextBox 6"/>
            <p:cNvSpPr txBox="1"/>
            <p:nvPr/>
          </p:nvSpPr>
          <p:spPr>
            <a:xfrm>
              <a:off x="4688305" y="6387039"/>
              <a:ext cx="1900989" cy="369332"/>
            </a:xfrm>
            <a:prstGeom prst="rect">
              <a:avLst/>
            </a:prstGeom>
            <a:solidFill>
              <a:schemeClr val="bg1"/>
            </a:solidFill>
          </p:spPr>
          <p:txBody>
            <a:bodyPr wrap="square" rtlCol="0">
              <a:spAutoFit/>
            </a:bodyPr>
            <a:lstStyle/>
            <a:p>
              <a:r>
                <a:rPr lang="es-ES" smtClean="0"/>
                <a:t>Nova DL</a:t>
              </a:r>
              <a:endParaRPr lang="es-ES"/>
            </a:p>
          </p:txBody>
        </p:sp>
      </p:grpSp>
      <p:grpSp>
        <p:nvGrpSpPr>
          <p:cNvPr id="10" name="Group 9"/>
          <p:cNvGrpSpPr/>
          <p:nvPr/>
        </p:nvGrpSpPr>
        <p:grpSpPr>
          <a:xfrm>
            <a:off x="6326844" y="168746"/>
            <a:ext cx="5089336" cy="3427954"/>
            <a:chOff x="1431205" y="641770"/>
            <a:chExt cx="5089336" cy="3427954"/>
          </a:xfrm>
        </p:grpSpPr>
        <p:pic>
          <p:nvPicPr>
            <p:cNvPr id="11" name="Picture 10"/>
            <p:cNvPicPr>
              <a:picLocks noChangeAspect="1"/>
            </p:cNvPicPr>
            <p:nvPr/>
          </p:nvPicPr>
          <p:blipFill>
            <a:blip r:embed="rId4"/>
            <a:stretch>
              <a:fillRect/>
            </a:stretch>
          </p:blipFill>
          <p:spPr>
            <a:xfrm>
              <a:off x="1431205" y="641770"/>
              <a:ext cx="3296388" cy="3296388"/>
            </a:xfrm>
            <a:prstGeom prst="rect">
              <a:avLst/>
            </a:prstGeom>
          </p:spPr>
        </p:pic>
        <p:sp>
          <p:nvSpPr>
            <p:cNvPr id="12" name="Rectangle 11"/>
            <p:cNvSpPr/>
            <p:nvPr/>
          </p:nvSpPr>
          <p:spPr>
            <a:xfrm>
              <a:off x="1508505" y="875763"/>
              <a:ext cx="3501377" cy="319396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3" name="TextBox 12"/>
            <p:cNvSpPr txBox="1"/>
            <p:nvPr/>
          </p:nvSpPr>
          <p:spPr>
            <a:xfrm>
              <a:off x="5598942" y="1195754"/>
              <a:ext cx="921599" cy="369332"/>
            </a:xfrm>
            <a:prstGeom prst="rect">
              <a:avLst/>
            </a:prstGeom>
            <a:noFill/>
          </p:spPr>
          <p:txBody>
            <a:bodyPr wrap="none" rtlCol="0">
              <a:spAutoFit/>
            </a:bodyPr>
            <a:lstStyle/>
            <a:p>
              <a:r>
                <a:rPr lang="es-ES" smtClean="0"/>
                <a:t>DL: aro</a:t>
              </a:r>
              <a:endParaRPr lang="es-ES"/>
            </a:p>
          </p:txBody>
        </p:sp>
        <p:cxnSp>
          <p:nvCxnSpPr>
            <p:cNvPr id="16" name="Straight Arrow Connector 15"/>
            <p:cNvCxnSpPr>
              <a:endCxn id="13" idx="1"/>
            </p:cNvCxnSpPr>
            <p:nvPr/>
          </p:nvCxnSpPr>
          <p:spPr>
            <a:xfrm>
              <a:off x="5009882" y="1378634"/>
              <a:ext cx="589060" cy="178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grpSp>
        <p:nvGrpSpPr>
          <p:cNvPr id="22" name="Group 21"/>
          <p:cNvGrpSpPr/>
          <p:nvPr/>
        </p:nvGrpSpPr>
        <p:grpSpPr>
          <a:xfrm>
            <a:off x="6342889" y="4066674"/>
            <a:ext cx="4843028" cy="2298102"/>
            <a:chOff x="6102259" y="4066674"/>
            <a:chExt cx="4843028" cy="2298102"/>
          </a:xfrm>
        </p:grpSpPr>
        <p:pic>
          <p:nvPicPr>
            <p:cNvPr id="9" name="Picture 8"/>
            <p:cNvPicPr>
              <a:picLocks noChangeAspect="1"/>
            </p:cNvPicPr>
            <p:nvPr/>
          </p:nvPicPr>
          <p:blipFill>
            <a:blip r:embed="rId5"/>
            <a:stretch>
              <a:fillRect/>
            </a:stretch>
          </p:blipFill>
          <p:spPr>
            <a:xfrm>
              <a:off x="6102259" y="4465427"/>
              <a:ext cx="3842085" cy="1899349"/>
            </a:xfrm>
            <a:prstGeom prst="rect">
              <a:avLst/>
            </a:prstGeom>
          </p:spPr>
        </p:pic>
        <p:sp>
          <p:nvSpPr>
            <p:cNvPr id="19" name="Rectangle 18"/>
            <p:cNvSpPr/>
            <p:nvPr/>
          </p:nvSpPr>
          <p:spPr>
            <a:xfrm>
              <a:off x="6102259" y="4066674"/>
              <a:ext cx="4244899" cy="2298102"/>
            </a:xfrm>
            <a:prstGeom prst="rect">
              <a:avLst/>
            </a:prstGeom>
            <a:no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20" name="Straight Arrow Connector 19"/>
            <p:cNvCxnSpPr/>
            <p:nvPr/>
          </p:nvCxnSpPr>
          <p:spPr>
            <a:xfrm>
              <a:off x="10356227" y="4884052"/>
              <a:ext cx="589060" cy="178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
        <p:nvSpPr>
          <p:cNvPr id="21" name="TextBox 20"/>
          <p:cNvSpPr txBox="1"/>
          <p:nvPr/>
        </p:nvSpPr>
        <p:spPr>
          <a:xfrm>
            <a:off x="11159509" y="4699386"/>
            <a:ext cx="921599" cy="369332"/>
          </a:xfrm>
          <a:prstGeom prst="rect">
            <a:avLst/>
          </a:prstGeom>
          <a:noFill/>
        </p:spPr>
        <p:txBody>
          <a:bodyPr wrap="none" rtlCol="0">
            <a:spAutoFit/>
          </a:bodyPr>
          <a:lstStyle/>
          <a:p>
            <a:r>
              <a:rPr lang="es-ES" smtClean="0"/>
              <a:t>DL: aro</a:t>
            </a:r>
            <a:endParaRPr lang="es-ES"/>
          </a:p>
        </p:txBody>
      </p:sp>
    </p:spTree>
    <p:extLst>
      <p:ext uri="{BB962C8B-B14F-4D97-AF65-F5344CB8AC3E}">
        <p14:creationId xmlns:p14="http://schemas.microsoft.com/office/powerpoint/2010/main" val="302634247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816173390"/>
              </p:ext>
            </p:extLst>
          </p:nvPr>
        </p:nvGraphicFramePr>
        <p:xfrm>
          <a:off x="898358" y="794084"/>
          <a:ext cx="10395284" cy="5823290"/>
        </p:xfrm>
        <a:graphic>
          <a:graphicData uri="http://schemas.openxmlformats.org/drawingml/2006/table">
            <a:tbl>
              <a:tblPr firstRow="1" bandRow="1">
                <a:tableStyleId>{5C22544A-7EE6-4342-B048-85BDC9FD1C3A}</a:tableStyleId>
              </a:tblPr>
              <a:tblGrid>
                <a:gridCol w="5197642"/>
                <a:gridCol w="5197642"/>
              </a:tblGrid>
              <a:tr h="529390">
                <a:tc>
                  <a:txBody>
                    <a:bodyPr/>
                    <a:lstStyle/>
                    <a:p>
                      <a:pPr algn="ctr"/>
                      <a:r>
                        <a:rPr lang="es-ES" smtClean="0"/>
                        <a:t>TIPO DE MATERIALO</a:t>
                      </a:r>
                      <a:endParaRPr lang="es-ES"/>
                    </a:p>
                  </a:txBody>
                  <a:tcPr anchor="ctr"/>
                </a:tc>
                <a:tc>
                  <a:txBody>
                    <a:bodyPr/>
                    <a:lstStyle/>
                    <a:p>
                      <a:pPr algn="ctr"/>
                      <a:r>
                        <a:rPr lang="es-ES" smtClean="0"/>
                        <a:t>KVANTO</a:t>
                      </a:r>
                      <a:endParaRPr lang="es-ES"/>
                    </a:p>
                  </a:txBody>
                  <a:tcPr anchor="ctr"/>
                </a:tc>
              </a:tr>
              <a:tr h="529390">
                <a:tc>
                  <a:txBody>
                    <a:bodyPr/>
                    <a:lstStyle/>
                    <a:p>
                      <a:r>
                        <a:rPr lang="es-ES" smtClean="0"/>
                        <a:t>Libroj</a:t>
                      </a:r>
                      <a:endParaRPr lang="es-ES"/>
                    </a:p>
                  </a:txBody>
                  <a:tcPr anchor="ctr"/>
                </a:tc>
                <a:tc>
                  <a:txBody>
                    <a:bodyPr/>
                    <a:lstStyle/>
                    <a:p>
                      <a:pPr algn="ctr"/>
                      <a:r>
                        <a:rPr lang="es-ES" smtClean="0"/>
                        <a:t>4</a:t>
                      </a:r>
                      <a:endParaRPr lang="es-ES"/>
                    </a:p>
                  </a:txBody>
                  <a:tcPr anchor="ctr"/>
                </a:tc>
              </a:tr>
              <a:tr h="529390">
                <a:tc>
                  <a:txBody>
                    <a:bodyPr/>
                    <a:lstStyle/>
                    <a:p>
                      <a:r>
                        <a:rPr lang="es-ES" smtClean="0"/>
                        <a:t>Broŝuroj</a:t>
                      </a:r>
                      <a:endParaRPr lang="es-ES"/>
                    </a:p>
                  </a:txBody>
                  <a:tcPr anchor="ctr"/>
                </a:tc>
                <a:tc>
                  <a:txBody>
                    <a:bodyPr/>
                    <a:lstStyle/>
                    <a:p>
                      <a:pPr algn="ctr"/>
                      <a:r>
                        <a:rPr lang="es-ES" smtClean="0"/>
                        <a:t>3</a:t>
                      </a:r>
                      <a:endParaRPr lang="es-ES"/>
                    </a:p>
                  </a:txBody>
                  <a:tcPr anchor="ctr"/>
                </a:tc>
              </a:tr>
              <a:tr h="529390">
                <a:tc>
                  <a:txBody>
                    <a:bodyPr/>
                    <a:lstStyle/>
                    <a:p>
                      <a:r>
                        <a:rPr lang="es-ES" smtClean="0"/>
                        <a:t>Partituroj</a:t>
                      </a:r>
                      <a:endParaRPr lang="es-ES"/>
                    </a:p>
                  </a:txBody>
                  <a:tcPr anchor="ctr"/>
                </a:tc>
                <a:tc>
                  <a:txBody>
                    <a:bodyPr/>
                    <a:lstStyle/>
                    <a:p>
                      <a:pPr algn="ctr"/>
                      <a:r>
                        <a:rPr lang="es-ES" smtClean="0"/>
                        <a:t>4</a:t>
                      </a:r>
                      <a:endParaRPr lang="es-ES"/>
                    </a:p>
                  </a:txBody>
                  <a:tcPr anchor="ctr"/>
                </a:tc>
              </a:tr>
              <a:tr h="529390">
                <a:tc>
                  <a:txBody>
                    <a:bodyPr/>
                    <a:lstStyle/>
                    <a:p>
                      <a:r>
                        <a:rPr lang="es-ES" smtClean="0"/>
                        <a:t>Mapoj, planoj, atlasoj, ktp.</a:t>
                      </a:r>
                      <a:endParaRPr lang="es-ES"/>
                    </a:p>
                  </a:txBody>
                  <a:tcPr anchor="ctr"/>
                </a:tc>
                <a:tc>
                  <a:txBody>
                    <a:bodyPr/>
                    <a:lstStyle/>
                    <a:p>
                      <a:pPr algn="ctr"/>
                      <a:r>
                        <a:rPr lang="es-ES" smtClean="0"/>
                        <a:t>3</a:t>
                      </a:r>
                      <a:endParaRPr lang="es-ES"/>
                    </a:p>
                  </a:txBody>
                  <a:tcPr anchor="ctr"/>
                </a:tc>
              </a:tr>
              <a:tr h="529390">
                <a:tc>
                  <a:txBody>
                    <a:bodyPr/>
                    <a:lstStyle/>
                    <a:p>
                      <a:r>
                        <a:rPr lang="es-ES" smtClean="0"/>
                        <a:t>Gazetoj, ĵurnaloj</a:t>
                      </a:r>
                      <a:r>
                        <a:rPr lang="es-ES" baseline="0" smtClean="0"/>
                        <a:t> kaj aliaj seriaĵoj</a:t>
                      </a:r>
                      <a:endParaRPr lang="es-ES"/>
                    </a:p>
                  </a:txBody>
                  <a:tcPr anchor="ctr"/>
                </a:tc>
                <a:tc>
                  <a:txBody>
                    <a:bodyPr/>
                    <a:lstStyle/>
                    <a:p>
                      <a:pPr algn="ctr"/>
                      <a:r>
                        <a:rPr lang="es-ES" smtClean="0"/>
                        <a:t>3</a:t>
                      </a:r>
                      <a:endParaRPr lang="es-ES"/>
                    </a:p>
                  </a:txBody>
                  <a:tcPr anchor="ctr"/>
                </a:tc>
              </a:tr>
              <a:tr h="529390">
                <a:tc>
                  <a:txBody>
                    <a:bodyPr/>
                    <a:lstStyle/>
                    <a:p>
                      <a:r>
                        <a:rPr lang="es-ES" smtClean="0"/>
                        <a:t>Aŭdvidaj</a:t>
                      </a:r>
                      <a:r>
                        <a:rPr lang="es-ES" baseline="0" smtClean="0"/>
                        <a:t> dokumentoj</a:t>
                      </a:r>
                      <a:endParaRPr lang="es-ES"/>
                    </a:p>
                  </a:txBody>
                  <a:tcPr anchor="ctr"/>
                </a:tc>
                <a:tc>
                  <a:txBody>
                    <a:bodyPr/>
                    <a:lstStyle/>
                    <a:p>
                      <a:pPr algn="ctr"/>
                      <a:r>
                        <a:rPr lang="es-ES" smtClean="0"/>
                        <a:t>3</a:t>
                      </a:r>
                      <a:endParaRPr lang="es-ES"/>
                    </a:p>
                  </a:txBody>
                  <a:tcPr anchor="ctr"/>
                </a:tc>
              </a:tr>
              <a:tr h="529390">
                <a:tc>
                  <a:txBody>
                    <a:bodyPr/>
                    <a:lstStyle/>
                    <a:p>
                      <a:r>
                        <a:rPr lang="es-ES" smtClean="0"/>
                        <a:t>Elektronikaj tuŝeblaj</a:t>
                      </a:r>
                      <a:r>
                        <a:rPr lang="es-ES" baseline="0" smtClean="0"/>
                        <a:t> eldonaĵoj</a:t>
                      </a:r>
                      <a:endParaRPr lang="es-ES"/>
                    </a:p>
                  </a:txBody>
                  <a:tcPr anchor="ctr"/>
                </a:tc>
                <a:tc>
                  <a:txBody>
                    <a:bodyPr/>
                    <a:lstStyle/>
                    <a:p>
                      <a:pPr algn="ctr"/>
                      <a:r>
                        <a:rPr lang="es-ES" smtClean="0"/>
                        <a:t>2</a:t>
                      </a:r>
                      <a:endParaRPr lang="es-ES"/>
                    </a:p>
                  </a:txBody>
                  <a:tcPr anchor="ctr"/>
                </a:tc>
              </a:tr>
              <a:tr h="529390">
                <a:tc>
                  <a:txBody>
                    <a:bodyPr/>
                    <a:lstStyle/>
                    <a:p>
                      <a:r>
                        <a:rPr lang="es-ES" smtClean="0"/>
                        <a:t>Sonregistraĵoj</a:t>
                      </a:r>
                      <a:endParaRPr lang="es-ES"/>
                    </a:p>
                  </a:txBody>
                  <a:tcPr anchor="ctr"/>
                </a:tc>
                <a:tc>
                  <a:txBody>
                    <a:bodyPr/>
                    <a:lstStyle/>
                    <a:p>
                      <a:pPr algn="ctr"/>
                      <a:r>
                        <a:rPr lang="es-ES" smtClean="0"/>
                        <a:t>3</a:t>
                      </a:r>
                      <a:endParaRPr lang="es-ES"/>
                    </a:p>
                  </a:txBody>
                  <a:tcPr anchor="ctr"/>
                </a:tc>
              </a:tr>
              <a:tr h="529390">
                <a:tc>
                  <a:txBody>
                    <a:bodyPr/>
                    <a:lstStyle/>
                    <a:p>
                      <a:r>
                        <a:rPr lang="es-ES" smtClean="0"/>
                        <a:t>Afiŝoj</a:t>
                      </a:r>
                      <a:endParaRPr lang="es-ES"/>
                    </a:p>
                  </a:txBody>
                  <a:tcPr anchor="ctr"/>
                </a:tc>
                <a:tc>
                  <a:txBody>
                    <a:bodyPr/>
                    <a:lstStyle/>
                    <a:p>
                      <a:pPr algn="ctr"/>
                      <a:r>
                        <a:rPr lang="es-ES" smtClean="0"/>
                        <a:t>2</a:t>
                      </a:r>
                      <a:endParaRPr lang="es-ES"/>
                    </a:p>
                  </a:txBody>
                  <a:tcPr anchor="ctr"/>
                </a:tc>
              </a:tr>
              <a:tr h="529390">
                <a:tc>
                  <a:txBody>
                    <a:bodyPr/>
                    <a:lstStyle/>
                    <a:p>
                      <a:r>
                        <a:rPr lang="es-ES" smtClean="0"/>
                        <a:t>Ktp….</a:t>
                      </a:r>
                      <a:endParaRPr lang="es-ES"/>
                    </a:p>
                  </a:txBody>
                  <a:tcPr anchor="ctr"/>
                </a:tc>
                <a:tc>
                  <a:txBody>
                    <a:bodyPr/>
                    <a:lstStyle/>
                    <a:p>
                      <a:pPr algn="ctr"/>
                      <a:endParaRPr lang="es-ES"/>
                    </a:p>
                  </a:txBody>
                  <a:tcPr anchor="ctr"/>
                </a:tc>
              </a:tr>
            </a:tbl>
          </a:graphicData>
        </a:graphic>
      </p:graphicFrame>
    </p:spTree>
    <p:extLst>
      <p:ext uri="{BB962C8B-B14F-4D97-AF65-F5344CB8AC3E}">
        <p14:creationId xmlns:p14="http://schemas.microsoft.com/office/powerpoint/2010/main" val="336388661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ood Type">
  <a:themeElements>
    <a:clrScheme name="Wood Typ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Wood Type">
      <a:majorFont>
        <a:latin typeface="Rockwell Condensed" panose="02060603050405020104"/>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Wood 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142A1326-48AB-42A9-8428-CB14AA30176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TM03090434[[fn=Wood Type]]</Template>
  <TotalTime>2691</TotalTime>
  <Words>3796</Words>
  <Application>Microsoft Office PowerPoint</Application>
  <PresentationFormat>Widescreen</PresentationFormat>
  <Paragraphs>460</Paragraphs>
  <Slides>66</Slides>
  <Notes>66</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66</vt:i4>
      </vt:variant>
    </vt:vector>
  </HeadingPairs>
  <TitlesOfParts>
    <vt:vector size="74" baseType="lpstr">
      <vt:lpstr>Arial</vt:lpstr>
      <vt:lpstr>Calibri</vt:lpstr>
      <vt:lpstr>Rockwell</vt:lpstr>
      <vt:lpstr>Rockwell Condensed</vt:lpstr>
      <vt:lpstr>Symbol</vt:lpstr>
      <vt:lpstr>Times New Roman</vt:lpstr>
      <vt:lpstr>Wingdings</vt:lpstr>
      <vt:lpstr>Wood Type</vt:lpstr>
      <vt:lpstr>NORMAJ NUMEROJ</vt:lpstr>
      <vt:lpstr>Ĉefaj identigiloj</vt:lpstr>
      <vt:lpstr>Leĝa depono</vt:lpstr>
      <vt:lpstr>Celoj de la deponleĝo</vt:lpstr>
      <vt:lpstr>Materialoj submetitaj al deponleĝo</vt:lpstr>
      <vt:lpstr>Provincaj deponejoj</vt:lpstr>
      <vt:lpstr>Leĝa deponnumero</vt:lpstr>
      <vt:lpstr>PowerPoint Presentation</vt:lpstr>
      <vt:lpstr>PowerPoint Presentation</vt:lpstr>
      <vt:lpstr>Esperantaj eldonaĵoj kaj Leĝa Depono</vt:lpstr>
      <vt:lpstr>Antaŭpresa bitdosiero</vt:lpstr>
      <vt:lpstr>PowerPoint Presentation</vt:lpstr>
      <vt:lpstr>Leĝa depono de retrisurcoj</vt:lpstr>
      <vt:lpstr>Resuma tabelo</vt:lpstr>
      <vt:lpstr>PowerPoint Presentation</vt:lpstr>
      <vt:lpstr>PowerPoint Presentation</vt:lpstr>
      <vt:lpstr>PowerPoint Presentation</vt:lpstr>
      <vt:lpstr>PowerPoint Presentation</vt:lpstr>
      <vt:lpstr>ISBN</vt:lpstr>
      <vt:lpstr>Internacia ISBN-agentejo</vt:lpstr>
      <vt:lpstr>Hispana ISBN-Agentejo</vt:lpstr>
      <vt:lpstr>Federación de gremios de editores de españa</vt:lpstr>
      <vt:lpstr>ISBN-strukturo (dekcifera)</vt:lpstr>
      <vt:lpstr>ISBN-strukturo (dektricifera)</vt:lpstr>
      <vt:lpstr>ISBN-strukturo (dektricifera)</vt:lpstr>
      <vt:lpstr>ISBN en hispanio</vt:lpstr>
      <vt:lpstr>PowerPoint Presentation</vt:lpstr>
      <vt:lpstr>PowerPoint Presentation</vt:lpstr>
      <vt:lpstr>PowerPoint Presentation</vt:lpstr>
      <vt:lpstr>issn</vt:lpstr>
      <vt:lpstr>ISSN-centro</vt:lpstr>
      <vt:lpstr>Hispana nacia ISSN-centro</vt:lpstr>
      <vt:lpstr>ISSN-Portalo</vt:lpstr>
      <vt:lpstr>PowerPoint Presentation</vt:lpstr>
      <vt:lpstr>ISSN-strukturo</vt:lpstr>
      <vt:lpstr>PowerPoint Presentation</vt:lpstr>
      <vt:lpstr>PowerPoint Presentation</vt:lpstr>
      <vt:lpstr>PowerPoint Presentation</vt:lpstr>
      <vt:lpstr>Resuma tabelo</vt:lpstr>
      <vt:lpstr>Identigiloj de retaj risurcoj </vt:lpstr>
      <vt:lpstr>Handle-sistemo</vt:lpstr>
      <vt:lpstr>Corporation for national Research Initiatives</vt:lpstr>
      <vt:lpstr>handle-Strukturo</vt:lpstr>
      <vt:lpstr>PowerPoint Presentation</vt:lpstr>
      <vt:lpstr>DOI</vt:lpstr>
      <vt:lpstr>DOI Foundation</vt:lpstr>
      <vt:lpstr>PowerPoint Presentation</vt:lpstr>
      <vt:lpstr>DOI-Strukturo</vt:lpstr>
      <vt:lpstr>PowerPoint Presentation</vt:lpstr>
      <vt:lpstr>PowerPoint Presentation</vt:lpstr>
      <vt:lpstr>PowerPoint Presentation</vt:lpstr>
      <vt:lpstr>Aliaj identigiloj</vt:lpstr>
      <vt:lpstr>ISMN </vt:lpstr>
      <vt:lpstr>ISMN-Strukturo</vt:lpstr>
      <vt:lpstr>Internacia ISMN-agentejo</vt:lpstr>
      <vt:lpstr>Hispana ISNM-Agentejo</vt:lpstr>
      <vt:lpstr>ISRc </vt:lpstr>
      <vt:lpstr>International Federation of the Phonographic Industry</vt:lpstr>
      <vt:lpstr>Hispana ISRC-Agentejo</vt:lpstr>
      <vt:lpstr>ISrc-Strukturo</vt:lpstr>
      <vt:lpstr>PowerPoint Presentation</vt:lpstr>
      <vt:lpstr>ISAN </vt:lpstr>
      <vt:lpstr>Internacia ISAN-Agentejo</vt:lpstr>
      <vt:lpstr>Hispana-Agentejo</vt:lpstr>
      <vt:lpstr>ISAn-Strukturo</vt:lpstr>
      <vt:lpstr>Dankon pro via atento!</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NORMAJ NUMEROJ</dc:title>
  <dc:creator>Microsoft account</dc:creator>
  <cp:lastModifiedBy>Microsoft account</cp:lastModifiedBy>
  <cp:revision>162</cp:revision>
  <dcterms:created xsi:type="dcterms:W3CDTF">2024-07-15T11:37:33Z</dcterms:created>
  <dcterms:modified xsi:type="dcterms:W3CDTF">2024-09-12T19:14:36Z</dcterms:modified>
</cp:coreProperties>
</file>